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11" r:id="rId3"/>
    <p:sldId id="310" r:id="rId4"/>
    <p:sldId id="312" r:id="rId5"/>
    <p:sldId id="331" r:id="rId6"/>
    <p:sldId id="332" r:id="rId7"/>
    <p:sldId id="350" r:id="rId8"/>
    <p:sldId id="351" r:id="rId9"/>
    <p:sldId id="349" r:id="rId10"/>
    <p:sldId id="352" r:id="rId11"/>
    <p:sldId id="355" r:id="rId12"/>
    <p:sldId id="356" r:id="rId13"/>
    <p:sldId id="357" r:id="rId14"/>
    <p:sldId id="364" r:id="rId15"/>
    <p:sldId id="365" r:id="rId16"/>
    <p:sldId id="359" r:id="rId17"/>
    <p:sldId id="361" r:id="rId18"/>
    <p:sldId id="367" r:id="rId19"/>
    <p:sldId id="363" r:id="rId20"/>
    <p:sldId id="295" r:id="rId21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CAD"/>
    <a:srgbClr val="1B319D"/>
    <a:srgbClr val="4472C4"/>
    <a:srgbClr val="4B58B5"/>
    <a:srgbClr val="000000"/>
    <a:srgbClr val="3A48CE"/>
    <a:srgbClr val="BEBEBE"/>
    <a:srgbClr val="FFD966"/>
    <a:srgbClr val="E7E6E6"/>
    <a:srgbClr val="F47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241" autoAdjust="0"/>
  </p:normalViewPr>
  <p:slideViewPr>
    <p:cSldViewPr snapToGrid="0">
      <p:cViewPr>
        <p:scale>
          <a:sx n="75" d="100"/>
          <a:sy n="75" d="100"/>
        </p:scale>
        <p:origin x="-804" y="-186"/>
      </p:cViewPr>
      <p:guideLst>
        <p:guide orient="horz" pos="43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Segoe UI" panose="020B0502040204020203" pitchFamily="34" charset="0"/>
              </a:rPr>
              <a:t>млрд</a:t>
            </a:r>
          </a:p>
        </c:rich>
      </c:tx>
      <c:layout>
        <c:manualLayout>
          <c:xMode val="edge"/>
          <c:yMode val="edge"/>
          <c:x val="2.266325473976059E-2"/>
          <c:y val="0.436946415855209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407976725076603E-2"/>
          <c:y val="0.12229458877749416"/>
          <c:w val="0.84053694337212415"/>
          <c:h val="0.5476928493130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млрд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63</c:v>
                </c:pt>
                <c:pt idx="1">
                  <c:v>69</c:v>
                </c:pt>
                <c:pt idx="2">
                  <c:v>73</c:v>
                </c:pt>
                <c:pt idx="3">
                  <c:v>77</c:v>
                </c:pt>
                <c:pt idx="4">
                  <c:v>82</c:v>
                </c:pt>
                <c:pt idx="5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41-459A-A51E-25DF00E33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7440640"/>
        <c:axId val="27442176"/>
      </c:barChart>
      <c:catAx>
        <c:axId val="274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42176"/>
        <c:crosses val="autoZero"/>
        <c:auto val="1"/>
        <c:lblAlgn val="ctr"/>
        <c:lblOffset val="100"/>
        <c:noMultiLvlLbl val="0"/>
      </c:catAx>
      <c:valAx>
        <c:axId val="27442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440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k-KZ"/>
              <a:t>Бюджеты на НИОКР, млрд</a:t>
            </a:r>
            <a:r>
              <a:rPr lang="ru-RU"/>
              <a:t>.</a:t>
            </a:r>
            <a:r>
              <a:rPr lang="kk-KZ"/>
              <a:t> </a:t>
            </a:r>
            <a:r>
              <a:rPr lang="en-US"/>
              <a:t>$</a:t>
            </a:r>
            <a:r>
              <a:rPr lang="kk-KZ"/>
              <a:t> </a:t>
            </a:r>
            <a:endParaRPr lang="ru-RU"/>
          </a:p>
        </c:rich>
      </c:tx>
      <c:layout>
        <c:manualLayout>
          <c:xMode val="edge"/>
          <c:yMode val="edge"/>
          <c:x val="0.19824718406605071"/>
          <c:y val="4.7157227653354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905558542363197E-2"/>
          <c:y val="0.20507573847892144"/>
          <c:w val="0.94277606146924198"/>
          <c:h val="0.4235524630203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$</c:v>
                </c:pt>
              </c:strCache>
            </c:strRef>
          </c:tx>
          <c:spPr>
            <a:solidFill>
              <a:srgbClr val="FFDE5D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81-4C5A-9548-C8C75F95678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81-4C5A-9548-C8C75F95678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81-4C5A-9548-C8C75F95678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881-4C5A-9548-C8C75F9567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Ford</c:v>
                </c:pt>
                <c:pt idx="1">
                  <c:v>General Motors</c:v>
                </c:pt>
                <c:pt idx="2">
                  <c:v>Toyota</c:v>
                </c:pt>
                <c:pt idx="3">
                  <c:v>Apple</c:v>
                </c:pt>
                <c:pt idx="4">
                  <c:v>Intel</c:v>
                </c:pt>
                <c:pt idx="5">
                  <c:v>Huawei</c:v>
                </c:pt>
                <c:pt idx="6">
                  <c:v>Samsung</c:v>
                </c:pt>
                <c:pt idx="7">
                  <c:v>Volkswagen</c:v>
                </c:pt>
                <c:pt idx="8">
                  <c:v>Amazon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7.5</c:v>
                </c:pt>
                <c:pt idx="1">
                  <c:v>8.1</c:v>
                </c:pt>
                <c:pt idx="2">
                  <c:v>9.5</c:v>
                </c:pt>
                <c:pt idx="3">
                  <c:v>10.8</c:v>
                </c:pt>
                <c:pt idx="4">
                  <c:v>10.9</c:v>
                </c:pt>
                <c:pt idx="5">
                  <c:v>11.3</c:v>
                </c:pt>
                <c:pt idx="6">
                  <c:v>12.8</c:v>
                </c:pt>
                <c:pt idx="7">
                  <c:v>15.1</c:v>
                </c:pt>
                <c:pt idx="8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81-4C5A-9548-C8C75F956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1"/>
        <c:axId val="100827136"/>
        <c:axId val="100828672"/>
      </c:barChart>
      <c:catAx>
        <c:axId val="10082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00828672"/>
        <c:crosses val="autoZero"/>
        <c:auto val="1"/>
        <c:lblAlgn val="ctr"/>
        <c:lblOffset val="100"/>
        <c:noMultiLvlLbl val="0"/>
      </c:catAx>
      <c:valAx>
        <c:axId val="100828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82713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834DB-6E97-4B91-91BB-54E770E337B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EE8C5-CBB9-452D-94C9-A8D7FCC34740}">
      <dgm:prSet phldrT="[Текст]" custT="1"/>
      <dgm:spPr/>
      <dgm:t>
        <a:bodyPr/>
        <a:lstStyle/>
        <a:p>
          <a:r>
            <a:rPr lang="ru-RU" sz="1400" b="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Дошкольное</a:t>
          </a:r>
          <a:endParaRPr lang="ru-RU" sz="10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5D049B-B48F-4CAE-AA8D-D13BAD121F4E}" type="parTrans" cxnId="{98658AC4-7818-421A-B97C-85F2261C9A95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9CF2231B-ED29-4A57-A9E3-9BBA10504E54}" type="sibTrans" cxnId="{98658AC4-7818-421A-B97C-85F2261C9A95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2498ED57-67E9-4B0A-9E9C-A7C99F094503}">
      <dgm:prSet phldrT="[Текст]" custT="1"/>
      <dgm:spPr/>
      <dgm:t>
        <a:bodyPr/>
        <a:lstStyle/>
        <a:p>
          <a:pPr algn="ctr"/>
          <a:r>
            <a:rPr lang="ru-RU" sz="1400" b="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Техническое и профессиональное образование</a:t>
          </a:r>
        </a:p>
      </dgm:t>
    </dgm:pt>
    <dgm:pt modelId="{200A88CA-1049-4550-A229-AB5B4EC91B0C}" type="sibTrans" cxnId="{71D59BA1-4203-48B2-8926-84B97DB7C28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67043552-72B6-4DBF-8497-DCE3CA494020}" type="parTrans" cxnId="{71D59BA1-4203-48B2-8926-84B97DB7C28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C3DC1CF-EC05-D44D-8DCC-EB8CEF367198}">
      <dgm:prSet phldrT="[Текст]" custT="1"/>
      <dgm:spPr/>
      <dgm:t>
        <a:bodyPr/>
        <a:lstStyle/>
        <a:p>
          <a:pPr algn="ctr"/>
          <a:r>
            <a:rPr lang="ru-RU" sz="1400" b="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Высшее образование</a:t>
          </a:r>
        </a:p>
      </dgm:t>
    </dgm:pt>
    <dgm:pt modelId="{4200AFFF-686F-4540-86F6-DD5AFDFEA86A}" type="parTrans" cxnId="{1CE673A9-CD7B-F246-A84E-31E059545A30}">
      <dgm:prSet/>
      <dgm:spPr/>
      <dgm:t>
        <a:bodyPr/>
        <a:lstStyle/>
        <a:p>
          <a:endParaRPr lang="en-US" b="0"/>
        </a:p>
      </dgm:t>
    </dgm:pt>
    <dgm:pt modelId="{3251A085-7AD6-EF46-92A0-6159B79C9C86}" type="sibTrans" cxnId="{1CE673A9-CD7B-F246-A84E-31E059545A30}">
      <dgm:prSet/>
      <dgm:spPr/>
      <dgm:t>
        <a:bodyPr/>
        <a:lstStyle/>
        <a:p>
          <a:endParaRPr lang="en-US" b="0"/>
        </a:p>
      </dgm:t>
    </dgm:pt>
    <dgm:pt modelId="{84953FCF-2530-F149-ADC4-B62AC06A5A46}">
      <dgm:prSet phldrT="[Текст]" custT="1"/>
      <dgm:spPr/>
      <dgm:t>
        <a:bodyPr/>
        <a:lstStyle/>
        <a:p>
          <a:r>
            <a:rPr lang="ru-RU" sz="1400" b="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Среднее</a:t>
          </a:r>
          <a:r>
            <a:rPr lang="ru-RU" sz="1600" b="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образование</a:t>
          </a:r>
          <a:endParaRPr lang="ru-RU" sz="10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815603-37AB-0A45-A750-77E974AAEA96}" type="parTrans" cxnId="{1F8B65E7-28A7-2745-85BF-684748673500}">
      <dgm:prSet/>
      <dgm:spPr/>
      <dgm:t>
        <a:bodyPr/>
        <a:lstStyle/>
        <a:p>
          <a:endParaRPr lang="en-US" b="0"/>
        </a:p>
      </dgm:t>
    </dgm:pt>
    <dgm:pt modelId="{6C7B35CE-07D2-ED4C-8080-D75B2A0432F2}" type="sibTrans" cxnId="{1F8B65E7-28A7-2745-85BF-684748673500}">
      <dgm:prSet/>
      <dgm:spPr/>
      <dgm:t>
        <a:bodyPr/>
        <a:lstStyle/>
        <a:p>
          <a:endParaRPr lang="en-US" b="0"/>
        </a:p>
      </dgm:t>
    </dgm:pt>
    <dgm:pt modelId="{23101411-63FF-C74D-8DEB-70F58C7ED2F5}">
      <dgm:prSet phldrT="[Текст]" custT="1"/>
      <dgm:spPr/>
      <dgm:t>
        <a:bodyPr/>
        <a:lstStyle/>
        <a:p>
          <a:pPr algn="ctr"/>
          <a:r>
            <a:rPr lang="ru-RU" sz="1400" b="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"</a:t>
          </a:r>
          <a:r>
            <a:rPr lang="ru-RU" sz="1400" b="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Серебряные </a:t>
          </a:r>
          <a:r>
            <a:rPr lang="ru-RU" sz="1400" b="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университеты"</a:t>
          </a:r>
        </a:p>
      </dgm:t>
    </dgm:pt>
    <dgm:pt modelId="{4722033F-BBC6-8943-87A9-0502E9DE69A6}" type="sibTrans" cxnId="{386BE6FC-8637-5046-A7D8-A063AEACEFFC}">
      <dgm:prSet/>
      <dgm:spPr/>
      <dgm:t>
        <a:bodyPr/>
        <a:lstStyle/>
        <a:p>
          <a:endParaRPr lang="en-US" b="0"/>
        </a:p>
      </dgm:t>
    </dgm:pt>
    <dgm:pt modelId="{91979715-F960-F847-81FA-603B478D0318}" type="parTrans" cxnId="{386BE6FC-8637-5046-A7D8-A063AEACEFFC}">
      <dgm:prSet/>
      <dgm:spPr/>
      <dgm:t>
        <a:bodyPr/>
        <a:lstStyle/>
        <a:p>
          <a:endParaRPr lang="en-US" b="0"/>
        </a:p>
      </dgm:t>
    </dgm:pt>
    <dgm:pt modelId="{ABD80AED-7A47-4737-850A-C42129D63249}">
      <dgm:prSet custT="1"/>
      <dgm:spPr/>
      <dgm:t>
        <a:bodyPr/>
        <a:lstStyle/>
        <a:p>
          <a:r>
            <a:rPr lang="ru-RU" sz="1800" b="1" cap="all" dirty="0">
              <a:latin typeface="Segoe UI" panose="020B0502040204020203" pitchFamily="34" charset="0"/>
              <a:cs typeface="Segoe UI" panose="020B0502040204020203" pitchFamily="34" charset="0"/>
            </a:rPr>
            <a:t>Центры </a:t>
          </a:r>
          <a:r>
            <a:rPr lang="ru-RU" sz="1800" b="1" cap="all" dirty="0" err="1">
              <a:latin typeface="Segoe UI" panose="020B0502040204020203" pitchFamily="34" charset="0"/>
              <a:cs typeface="Segoe UI" panose="020B0502040204020203" pitchFamily="34" charset="0"/>
            </a:rPr>
            <a:t>доп.образования</a:t>
          </a:r>
          <a:r>
            <a:rPr lang="ru-RU" sz="1800" b="1" cap="all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ru-RU" sz="1800" dirty="0"/>
        </a:p>
      </dgm:t>
    </dgm:pt>
    <dgm:pt modelId="{8668254A-B055-4508-A171-9B2438026B3C}" type="parTrans" cxnId="{68ABA69D-B1B8-4952-AD2A-487FB3B81154}">
      <dgm:prSet/>
      <dgm:spPr/>
      <dgm:t>
        <a:bodyPr/>
        <a:lstStyle/>
        <a:p>
          <a:endParaRPr lang="ru-RU"/>
        </a:p>
      </dgm:t>
    </dgm:pt>
    <dgm:pt modelId="{11A5B999-C57F-4028-9DB7-956659CD644B}" type="sibTrans" cxnId="{68ABA69D-B1B8-4952-AD2A-487FB3B81154}">
      <dgm:prSet/>
      <dgm:spPr/>
      <dgm:t>
        <a:bodyPr/>
        <a:lstStyle/>
        <a:p>
          <a:endParaRPr lang="ru-RU"/>
        </a:p>
      </dgm:t>
    </dgm:pt>
    <dgm:pt modelId="{997D7743-4DBD-4FFF-ACFB-1E60ECA8993A}" type="pres">
      <dgm:prSet presAssocID="{F05834DB-6E97-4B91-91BB-54E770E337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7BC616-8E1F-44F4-A63B-D17CBF16FF9D}" type="pres">
      <dgm:prSet presAssocID="{685EE8C5-CBB9-452D-94C9-A8D7FCC34740}" presName="composite" presStyleCnt="0"/>
      <dgm:spPr/>
    </dgm:pt>
    <dgm:pt modelId="{01F8CEC9-47E6-456B-9D83-4D85E300BF6A}" type="pres">
      <dgm:prSet presAssocID="{685EE8C5-CBB9-452D-94C9-A8D7FCC34740}" presName="LShape" presStyleLbl="alignNode1" presStyleIdx="0" presStyleCnt="11"/>
      <dgm:spPr>
        <a:solidFill>
          <a:schemeClr val="accent4"/>
        </a:solidFill>
        <a:ln>
          <a:noFill/>
        </a:ln>
      </dgm:spPr>
    </dgm:pt>
    <dgm:pt modelId="{FA7478A4-15C5-4AAF-83BD-C7C9B506B0A7}" type="pres">
      <dgm:prSet presAssocID="{685EE8C5-CBB9-452D-94C9-A8D7FCC34740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46A25-7385-4CB6-B592-0A32C40064DA}" type="pres">
      <dgm:prSet presAssocID="{685EE8C5-CBB9-452D-94C9-A8D7FCC34740}" presName="Triangle" presStyleLbl="alignNode1" presStyleIdx="1" presStyleCnt="11"/>
      <dgm:spPr>
        <a:solidFill>
          <a:schemeClr val="accent4"/>
        </a:solidFill>
        <a:ln>
          <a:noFill/>
        </a:ln>
      </dgm:spPr>
    </dgm:pt>
    <dgm:pt modelId="{ABEBBE10-6AB4-4581-A3EF-28526554456B}" type="pres">
      <dgm:prSet presAssocID="{9CF2231B-ED29-4A57-A9E3-9BBA10504E54}" presName="sibTrans" presStyleCnt="0"/>
      <dgm:spPr/>
    </dgm:pt>
    <dgm:pt modelId="{3F0DDB6B-EB1E-4A39-BE77-932B48E75A47}" type="pres">
      <dgm:prSet presAssocID="{9CF2231B-ED29-4A57-A9E3-9BBA10504E54}" presName="space" presStyleCnt="0"/>
      <dgm:spPr/>
    </dgm:pt>
    <dgm:pt modelId="{3D0C047C-9753-424B-A78B-72360BB825C5}" type="pres">
      <dgm:prSet presAssocID="{84953FCF-2530-F149-ADC4-B62AC06A5A46}" presName="composite" presStyleCnt="0"/>
      <dgm:spPr/>
    </dgm:pt>
    <dgm:pt modelId="{9B2AB50D-2FD3-3C43-8458-31ED20A409A0}" type="pres">
      <dgm:prSet presAssocID="{84953FCF-2530-F149-ADC4-B62AC06A5A46}" presName="LShape" presStyleLbl="alignNode1" presStyleIdx="2" presStyleCnt="11"/>
      <dgm:spPr>
        <a:solidFill>
          <a:schemeClr val="accent4"/>
        </a:solidFill>
        <a:ln>
          <a:noFill/>
        </a:ln>
      </dgm:spPr>
    </dgm:pt>
    <dgm:pt modelId="{AFEF5F21-6AD9-704C-8AC5-5185C8ABC003}" type="pres">
      <dgm:prSet presAssocID="{84953FCF-2530-F149-ADC4-B62AC06A5A4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3C6C2-A726-FF4B-BD51-9C8F615E4497}" type="pres">
      <dgm:prSet presAssocID="{84953FCF-2530-F149-ADC4-B62AC06A5A46}" presName="Triangle" presStyleLbl="alignNode1" presStyleIdx="3" presStyleCnt="11"/>
      <dgm:spPr>
        <a:solidFill>
          <a:schemeClr val="accent4"/>
        </a:solidFill>
        <a:ln>
          <a:noFill/>
        </a:ln>
      </dgm:spPr>
    </dgm:pt>
    <dgm:pt modelId="{C42D6499-FA47-BD4A-93EE-D68EAE900C46}" type="pres">
      <dgm:prSet presAssocID="{6C7B35CE-07D2-ED4C-8080-D75B2A0432F2}" presName="sibTrans" presStyleCnt="0"/>
      <dgm:spPr/>
    </dgm:pt>
    <dgm:pt modelId="{559B42B8-7C17-6B47-B67C-B60A491F6B70}" type="pres">
      <dgm:prSet presAssocID="{6C7B35CE-07D2-ED4C-8080-D75B2A0432F2}" presName="space" presStyleCnt="0"/>
      <dgm:spPr/>
    </dgm:pt>
    <dgm:pt modelId="{0F65F51B-DD3A-4E24-9A78-D56832FC4A7E}" type="pres">
      <dgm:prSet presAssocID="{2498ED57-67E9-4B0A-9E9C-A7C99F094503}" presName="composite" presStyleCnt="0"/>
      <dgm:spPr/>
    </dgm:pt>
    <dgm:pt modelId="{36ECB206-FA3F-490A-9232-C2CA20315647}" type="pres">
      <dgm:prSet presAssocID="{2498ED57-67E9-4B0A-9E9C-A7C99F094503}" presName="LShape" presStyleLbl="alignNode1" presStyleIdx="4" presStyleCnt="11"/>
      <dgm:spPr>
        <a:solidFill>
          <a:schemeClr val="accent4"/>
        </a:solidFill>
        <a:ln>
          <a:noFill/>
        </a:ln>
      </dgm:spPr>
    </dgm:pt>
    <dgm:pt modelId="{E0FBC32D-633C-48C3-AD7C-14B65160B89A}" type="pres">
      <dgm:prSet presAssocID="{2498ED57-67E9-4B0A-9E9C-A7C99F094503}" presName="ParentText" presStyleLbl="revTx" presStyleIdx="2" presStyleCnt="6" custScaleX="111576" custLinFactNeighborX="5259" custLinFactNeighborY="2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6E0EB-0F2D-49E9-AFB2-46DD8078F2FA}" type="pres">
      <dgm:prSet presAssocID="{2498ED57-67E9-4B0A-9E9C-A7C99F094503}" presName="Triangle" presStyleLbl="alignNode1" presStyleIdx="5" presStyleCnt="11"/>
      <dgm:spPr>
        <a:solidFill>
          <a:schemeClr val="accent4"/>
        </a:solidFill>
        <a:ln>
          <a:noFill/>
        </a:ln>
      </dgm:spPr>
    </dgm:pt>
    <dgm:pt modelId="{0C60D500-88F5-495F-B215-E784911855EF}" type="pres">
      <dgm:prSet presAssocID="{200A88CA-1049-4550-A229-AB5B4EC91B0C}" presName="sibTrans" presStyleCnt="0"/>
      <dgm:spPr/>
    </dgm:pt>
    <dgm:pt modelId="{3AD531C4-1032-444E-8B14-3FE151F192A5}" type="pres">
      <dgm:prSet presAssocID="{200A88CA-1049-4550-A229-AB5B4EC91B0C}" presName="space" presStyleCnt="0"/>
      <dgm:spPr/>
    </dgm:pt>
    <dgm:pt modelId="{E91BE036-D879-EE47-93C7-008265E27AE4}" type="pres">
      <dgm:prSet presAssocID="{BC3DC1CF-EC05-D44D-8DCC-EB8CEF367198}" presName="composite" presStyleCnt="0"/>
      <dgm:spPr/>
    </dgm:pt>
    <dgm:pt modelId="{83E1DB0F-2BDB-AD48-B9BA-349D567A04A9}" type="pres">
      <dgm:prSet presAssocID="{BC3DC1CF-EC05-D44D-8DCC-EB8CEF367198}" presName="LShape" presStyleLbl="alignNode1" presStyleIdx="6" presStyleCnt="11"/>
      <dgm:spPr>
        <a:solidFill>
          <a:schemeClr val="accent4"/>
        </a:solidFill>
        <a:ln>
          <a:noFill/>
        </a:ln>
      </dgm:spPr>
    </dgm:pt>
    <dgm:pt modelId="{59CFF416-F82F-AC46-9F00-BB5EB768B5E8}" type="pres">
      <dgm:prSet presAssocID="{BC3DC1CF-EC05-D44D-8DCC-EB8CEF367198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CABD3-5F8E-C443-BD40-ED23D4C63DB3}" type="pres">
      <dgm:prSet presAssocID="{BC3DC1CF-EC05-D44D-8DCC-EB8CEF367198}" presName="Triangle" presStyleLbl="alignNode1" presStyleIdx="7" presStyleCnt="11"/>
      <dgm:spPr>
        <a:solidFill>
          <a:schemeClr val="accent4"/>
        </a:solidFill>
        <a:ln>
          <a:noFill/>
        </a:ln>
      </dgm:spPr>
    </dgm:pt>
    <dgm:pt modelId="{75C9C241-CD22-AA4F-88CE-082C867ABFDB}" type="pres">
      <dgm:prSet presAssocID="{3251A085-7AD6-EF46-92A0-6159B79C9C86}" presName="sibTrans" presStyleCnt="0"/>
      <dgm:spPr/>
    </dgm:pt>
    <dgm:pt modelId="{C6188DBC-39F0-8A4F-8427-18FBDB91AE00}" type="pres">
      <dgm:prSet presAssocID="{3251A085-7AD6-EF46-92A0-6159B79C9C86}" presName="space" presStyleCnt="0"/>
      <dgm:spPr/>
    </dgm:pt>
    <dgm:pt modelId="{BDB2DF2D-E7DB-E244-B17C-96A50B49C409}" type="pres">
      <dgm:prSet presAssocID="{23101411-63FF-C74D-8DEB-70F58C7ED2F5}" presName="composite" presStyleCnt="0"/>
      <dgm:spPr/>
    </dgm:pt>
    <dgm:pt modelId="{5382F96E-5D54-0245-8ACE-E36E246CA42A}" type="pres">
      <dgm:prSet presAssocID="{23101411-63FF-C74D-8DEB-70F58C7ED2F5}" presName="LShape" presStyleLbl="alignNode1" presStyleIdx="8" presStyleCnt="1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AF1E408D-6A7A-EE4C-A32C-17FF4C457188}" type="pres">
      <dgm:prSet presAssocID="{23101411-63FF-C74D-8DEB-70F58C7ED2F5}" presName="ParentText" presStyleLbl="revTx" presStyleIdx="4" presStyleCnt="6" custScaleX="134612" custLinFactNeighborX="5998" custLinFactNeighborY="-6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135EA-9E39-4DD3-86AF-D9BB5B1651B9}" type="pres">
      <dgm:prSet presAssocID="{23101411-63FF-C74D-8DEB-70F58C7ED2F5}" presName="Triangle" presStyleLbl="alignNode1" presStyleIdx="9" presStyleCnt="1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D26D5EED-D248-4859-8499-3F249BBB2668}" type="pres">
      <dgm:prSet presAssocID="{4722033F-BBC6-8943-87A9-0502E9DE69A6}" presName="sibTrans" presStyleCnt="0"/>
      <dgm:spPr/>
    </dgm:pt>
    <dgm:pt modelId="{A202D79B-EE29-48A4-8A6E-FC7CE5E4C92A}" type="pres">
      <dgm:prSet presAssocID="{4722033F-BBC6-8943-87A9-0502E9DE69A6}" presName="space" presStyleCnt="0"/>
      <dgm:spPr/>
    </dgm:pt>
    <dgm:pt modelId="{553EB57C-1E35-423F-A2E5-7DA2CC593784}" type="pres">
      <dgm:prSet presAssocID="{ABD80AED-7A47-4737-850A-C42129D63249}" presName="composite" presStyleCnt="0"/>
      <dgm:spPr/>
    </dgm:pt>
    <dgm:pt modelId="{285D3A8E-FFCF-4E0E-8E9E-BD7BE95CE43A}" type="pres">
      <dgm:prSet presAssocID="{ABD80AED-7A47-4737-850A-C42129D63249}" presName="LShape" presStyleLbl="alignNode1" presStyleIdx="10" presStyleCnt="11" custLinFactNeighborX="-54859" custLinFactNeighborY="1600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18F2F4E7-4F51-4BB9-AB02-0DF2B2F24A9A}" type="pres">
      <dgm:prSet presAssocID="{ABD80AED-7A47-4737-850A-C42129D63249}" presName="ParentText" presStyleLbl="revTx" presStyleIdx="5" presStyleCnt="6" custScaleX="293643" custLinFactX="-261072" custLinFactNeighborX="-300000" custLinFactNeighborY="12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387541-3133-40F9-82A8-4E6EEEDEECDC}" type="presOf" srcId="{84953FCF-2530-F149-ADC4-B62AC06A5A46}" destId="{AFEF5F21-6AD9-704C-8AC5-5185C8ABC003}" srcOrd="0" destOrd="0" presId="urn:microsoft.com/office/officeart/2009/3/layout/StepUpProcess"/>
    <dgm:cxn modelId="{386BE6FC-8637-5046-A7D8-A063AEACEFFC}" srcId="{F05834DB-6E97-4B91-91BB-54E770E337B6}" destId="{23101411-63FF-C74D-8DEB-70F58C7ED2F5}" srcOrd="4" destOrd="0" parTransId="{91979715-F960-F847-81FA-603B478D0318}" sibTransId="{4722033F-BBC6-8943-87A9-0502E9DE69A6}"/>
    <dgm:cxn modelId="{6E7BD4CD-CF5B-44E7-8D84-27A88E00A2A1}" type="presOf" srcId="{23101411-63FF-C74D-8DEB-70F58C7ED2F5}" destId="{AF1E408D-6A7A-EE4C-A32C-17FF4C457188}" srcOrd="0" destOrd="0" presId="urn:microsoft.com/office/officeart/2009/3/layout/StepUpProcess"/>
    <dgm:cxn modelId="{70272EEE-86CC-46B8-899B-CB14D36F7C2C}" type="presOf" srcId="{F05834DB-6E97-4B91-91BB-54E770E337B6}" destId="{997D7743-4DBD-4FFF-ACFB-1E60ECA8993A}" srcOrd="0" destOrd="0" presId="urn:microsoft.com/office/officeart/2009/3/layout/StepUpProcess"/>
    <dgm:cxn modelId="{1E0D9E30-7686-4C86-8DA1-EFC212401328}" type="presOf" srcId="{BC3DC1CF-EC05-D44D-8DCC-EB8CEF367198}" destId="{59CFF416-F82F-AC46-9F00-BB5EB768B5E8}" srcOrd="0" destOrd="0" presId="urn:microsoft.com/office/officeart/2009/3/layout/StepUpProcess"/>
    <dgm:cxn modelId="{71D59BA1-4203-48B2-8926-84B97DB7C286}" srcId="{F05834DB-6E97-4B91-91BB-54E770E337B6}" destId="{2498ED57-67E9-4B0A-9E9C-A7C99F094503}" srcOrd="2" destOrd="0" parTransId="{67043552-72B6-4DBF-8497-DCE3CA494020}" sibTransId="{200A88CA-1049-4550-A229-AB5B4EC91B0C}"/>
    <dgm:cxn modelId="{D40F6E92-C821-4C2C-B360-DCE333ABD1F3}" type="presOf" srcId="{ABD80AED-7A47-4737-850A-C42129D63249}" destId="{18F2F4E7-4F51-4BB9-AB02-0DF2B2F24A9A}" srcOrd="0" destOrd="0" presId="urn:microsoft.com/office/officeart/2009/3/layout/StepUpProcess"/>
    <dgm:cxn modelId="{1F8B65E7-28A7-2745-85BF-684748673500}" srcId="{F05834DB-6E97-4B91-91BB-54E770E337B6}" destId="{84953FCF-2530-F149-ADC4-B62AC06A5A46}" srcOrd="1" destOrd="0" parTransId="{12815603-37AB-0A45-A750-77E974AAEA96}" sibTransId="{6C7B35CE-07D2-ED4C-8080-D75B2A0432F2}"/>
    <dgm:cxn modelId="{1CE673A9-CD7B-F246-A84E-31E059545A30}" srcId="{F05834DB-6E97-4B91-91BB-54E770E337B6}" destId="{BC3DC1CF-EC05-D44D-8DCC-EB8CEF367198}" srcOrd="3" destOrd="0" parTransId="{4200AFFF-686F-4540-86F6-DD5AFDFEA86A}" sibTransId="{3251A085-7AD6-EF46-92A0-6159B79C9C86}"/>
    <dgm:cxn modelId="{98658AC4-7818-421A-B97C-85F2261C9A95}" srcId="{F05834DB-6E97-4B91-91BB-54E770E337B6}" destId="{685EE8C5-CBB9-452D-94C9-A8D7FCC34740}" srcOrd="0" destOrd="0" parTransId="{FA5D049B-B48F-4CAE-AA8D-D13BAD121F4E}" sibTransId="{9CF2231B-ED29-4A57-A9E3-9BBA10504E54}"/>
    <dgm:cxn modelId="{283C43DE-9442-458F-B10A-18A2A235AD34}" type="presOf" srcId="{2498ED57-67E9-4B0A-9E9C-A7C99F094503}" destId="{E0FBC32D-633C-48C3-AD7C-14B65160B89A}" srcOrd="0" destOrd="0" presId="urn:microsoft.com/office/officeart/2009/3/layout/StepUpProcess"/>
    <dgm:cxn modelId="{68ABA69D-B1B8-4952-AD2A-487FB3B81154}" srcId="{F05834DB-6E97-4B91-91BB-54E770E337B6}" destId="{ABD80AED-7A47-4737-850A-C42129D63249}" srcOrd="5" destOrd="0" parTransId="{8668254A-B055-4508-A171-9B2438026B3C}" sibTransId="{11A5B999-C57F-4028-9DB7-956659CD644B}"/>
    <dgm:cxn modelId="{37E43940-7369-46FD-837D-FC4D9F0C1F4D}" type="presOf" srcId="{685EE8C5-CBB9-452D-94C9-A8D7FCC34740}" destId="{FA7478A4-15C5-4AAF-83BD-C7C9B506B0A7}" srcOrd="0" destOrd="0" presId="urn:microsoft.com/office/officeart/2009/3/layout/StepUpProcess"/>
    <dgm:cxn modelId="{F1C836DA-6977-4720-8AAC-2ABD8800DF3A}" type="presParOf" srcId="{997D7743-4DBD-4FFF-ACFB-1E60ECA8993A}" destId="{3A7BC616-8E1F-44F4-A63B-D17CBF16FF9D}" srcOrd="0" destOrd="0" presId="urn:microsoft.com/office/officeart/2009/3/layout/StepUpProcess"/>
    <dgm:cxn modelId="{39E8FFAE-4934-45AF-BD15-71F068178950}" type="presParOf" srcId="{3A7BC616-8E1F-44F4-A63B-D17CBF16FF9D}" destId="{01F8CEC9-47E6-456B-9D83-4D85E300BF6A}" srcOrd="0" destOrd="0" presId="urn:microsoft.com/office/officeart/2009/3/layout/StepUpProcess"/>
    <dgm:cxn modelId="{DA66215A-A13F-4BAC-AAF9-18205D699260}" type="presParOf" srcId="{3A7BC616-8E1F-44F4-A63B-D17CBF16FF9D}" destId="{FA7478A4-15C5-4AAF-83BD-C7C9B506B0A7}" srcOrd="1" destOrd="0" presId="urn:microsoft.com/office/officeart/2009/3/layout/StepUpProcess"/>
    <dgm:cxn modelId="{207D23F7-5830-4646-BB71-49B39883F54E}" type="presParOf" srcId="{3A7BC616-8E1F-44F4-A63B-D17CBF16FF9D}" destId="{45546A25-7385-4CB6-B592-0A32C40064DA}" srcOrd="2" destOrd="0" presId="urn:microsoft.com/office/officeart/2009/3/layout/StepUpProcess"/>
    <dgm:cxn modelId="{64CF1F5F-D588-423B-9A37-20AAC32ABA51}" type="presParOf" srcId="{997D7743-4DBD-4FFF-ACFB-1E60ECA8993A}" destId="{ABEBBE10-6AB4-4581-A3EF-28526554456B}" srcOrd="1" destOrd="0" presId="urn:microsoft.com/office/officeart/2009/3/layout/StepUpProcess"/>
    <dgm:cxn modelId="{DAE29261-ED59-48C4-965C-D2F7167B0A06}" type="presParOf" srcId="{ABEBBE10-6AB4-4581-A3EF-28526554456B}" destId="{3F0DDB6B-EB1E-4A39-BE77-932B48E75A47}" srcOrd="0" destOrd="0" presId="urn:microsoft.com/office/officeart/2009/3/layout/StepUpProcess"/>
    <dgm:cxn modelId="{91646F01-59AD-4F5B-922E-4BB9787761A6}" type="presParOf" srcId="{997D7743-4DBD-4FFF-ACFB-1E60ECA8993A}" destId="{3D0C047C-9753-424B-A78B-72360BB825C5}" srcOrd="2" destOrd="0" presId="urn:microsoft.com/office/officeart/2009/3/layout/StepUpProcess"/>
    <dgm:cxn modelId="{34FEF9D2-5AE4-40F3-9B67-94A6BA24BC19}" type="presParOf" srcId="{3D0C047C-9753-424B-A78B-72360BB825C5}" destId="{9B2AB50D-2FD3-3C43-8458-31ED20A409A0}" srcOrd="0" destOrd="0" presId="urn:microsoft.com/office/officeart/2009/3/layout/StepUpProcess"/>
    <dgm:cxn modelId="{B6A7BFA2-991A-457A-A4F3-D45D1B31485B}" type="presParOf" srcId="{3D0C047C-9753-424B-A78B-72360BB825C5}" destId="{AFEF5F21-6AD9-704C-8AC5-5185C8ABC003}" srcOrd="1" destOrd="0" presId="urn:microsoft.com/office/officeart/2009/3/layout/StepUpProcess"/>
    <dgm:cxn modelId="{B4BAE1E9-DE43-412E-AB96-E9D037931F50}" type="presParOf" srcId="{3D0C047C-9753-424B-A78B-72360BB825C5}" destId="{EF23C6C2-A726-FF4B-BD51-9C8F615E4497}" srcOrd="2" destOrd="0" presId="urn:microsoft.com/office/officeart/2009/3/layout/StepUpProcess"/>
    <dgm:cxn modelId="{38647B91-9524-4551-824B-FAD358E8C31B}" type="presParOf" srcId="{997D7743-4DBD-4FFF-ACFB-1E60ECA8993A}" destId="{C42D6499-FA47-BD4A-93EE-D68EAE900C46}" srcOrd="3" destOrd="0" presId="urn:microsoft.com/office/officeart/2009/3/layout/StepUpProcess"/>
    <dgm:cxn modelId="{54A3F9A1-F19B-45C8-B5AF-A3115CDB81E3}" type="presParOf" srcId="{C42D6499-FA47-BD4A-93EE-D68EAE900C46}" destId="{559B42B8-7C17-6B47-B67C-B60A491F6B70}" srcOrd="0" destOrd="0" presId="urn:microsoft.com/office/officeart/2009/3/layout/StepUpProcess"/>
    <dgm:cxn modelId="{31403F60-1590-437F-8E7E-706F0C6D4C4A}" type="presParOf" srcId="{997D7743-4DBD-4FFF-ACFB-1E60ECA8993A}" destId="{0F65F51B-DD3A-4E24-9A78-D56832FC4A7E}" srcOrd="4" destOrd="0" presId="urn:microsoft.com/office/officeart/2009/3/layout/StepUpProcess"/>
    <dgm:cxn modelId="{C8DBDA21-C5A1-4B45-8E85-427640FC8ACB}" type="presParOf" srcId="{0F65F51B-DD3A-4E24-9A78-D56832FC4A7E}" destId="{36ECB206-FA3F-490A-9232-C2CA20315647}" srcOrd="0" destOrd="0" presId="urn:microsoft.com/office/officeart/2009/3/layout/StepUpProcess"/>
    <dgm:cxn modelId="{33317027-2778-4CAE-A114-82E8344EC844}" type="presParOf" srcId="{0F65F51B-DD3A-4E24-9A78-D56832FC4A7E}" destId="{E0FBC32D-633C-48C3-AD7C-14B65160B89A}" srcOrd="1" destOrd="0" presId="urn:microsoft.com/office/officeart/2009/3/layout/StepUpProcess"/>
    <dgm:cxn modelId="{C2B5C745-DF2B-49E5-91D8-1E3690E5103C}" type="presParOf" srcId="{0F65F51B-DD3A-4E24-9A78-D56832FC4A7E}" destId="{D2D6E0EB-0F2D-49E9-AFB2-46DD8078F2FA}" srcOrd="2" destOrd="0" presId="urn:microsoft.com/office/officeart/2009/3/layout/StepUpProcess"/>
    <dgm:cxn modelId="{8FAB7860-C99C-4114-AA73-37D6A32C407C}" type="presParOf" srcId="{997D7743-4DBD-4FFF-ACFB-1E60ECA8993A}" destId="{0C60D500-88F5-495F-B215-E784911855EF}" srcOrd="5" destOrd="0" presId="urn:microsoft.com/office/officeart/2009/3/layout/StepUpProcess"/>
    <dgm:cxn modelId="{70EDF197-66CB-46B1-B0AB-B2F57998E9E7}" type="presParOf" srcId="{0C60D500-88F5-495F-B215-E784911855EF}" destId="{3AD531C4-1032-444E-8B14-3FE151F192A5}" srcOrd="0" destOrd="0" presId="urn:microsoft.com/office/officeart/2009/3/layout/StepUpProcess"/>
    <dgm:cxn modelId="{4D7B5D6B-5344-4593-B3D4-CEE8FA47469F}" type="presParOf" srcId="{997D7743-4DBD-4FFF-ACFB-1E60ECA8993A}" destId="{E91BE036-D879-EE47-93C7-008265E27AE4}" srcOrd="6" destOrd="0" presId="urn:microsoft.com/office/officeart/2009/3/layout/StepUpProcess"/>
    <dgm:cxn modelId="{EEB5A59D-10C7-4EC0-99DD-4458747F17BE}" type="presParOf" srcId="{E91BE036-D879-EE47-93C7-008265E27AE4}" destId="{83E1DB0F-2BDB-AD48-B9BA-349D567A04A9}" srcOrd="0" destOrd="0" presId="urn:microsoft.com/office/officeart/2009/3/layout/StepUpProcess"/>
    <dgm:cxn modelId="{299B35E1-8BA1-4B90-B7E1-1AB04D0F8D4E}" type="presParOf" srcId="{E91BE036-D879-EE47-93C7-008265E27AE4}" destId="{59CFF416-F82F-AC46-9F00-BB5EB768B5E8}" srcOrd="1" destOrd="0" presId="urn:microsoft.com/office/officeart/2009/3/layout/StepUpProcess"/>
    <dgm:cxn modelId="{381B6954-9C73-4264-B5DB-4FA1BCED5B0D}" type="presParOf" srcId="{E91BE036-D879-EE47-93C7-008265E27AE4}" destId="{B03CABD3-5F8E-C443-BD40-ED23D4C63DB3}" srcOrd="2" destOrd="0" presId="urn:microsoft.com/office/officeart/2009/3/layout/StepUpProcess"/>
    <dgm:cxn modelId="{5CA18C42-404F-4B10-96CD-9A914DADDC8B}" type="presParOf" srcId="{997D7743-4DBD-4FFF-ACFB-1E60ECA8993A}" destId="{75C9C241-CD22-AA4F-88CE-082C867ABFDB}" srcOrd="7" destOrd="0" presId="urn:microsoft.com/office/officeart/2009/3/layout/StepUpProcess"/>
    <dgm:cxn modelId="{E2D41CF7-FAE6-4FBD-A9E6-CDFBAC6FE843}" type="presParOf" srcId="{75C9C241-CD22-AA4F-88CE-082C867ABFDB}" destId="{C6188DBC-39F0-8A4F-8427-18FBDB91AE00}" srcOrd="0" destOrd="0" presId="urn:microsoft.com/office/officeart/2009/3/layout/StepUpProcess"/>
    <dgm:cxn modelId="{5A6D78BD-06CA-4667-ABEF-B5C23886B26A}" type="presParOf" srcId="{997D7743-4DBD-4FFF-ACFB-1E60ECA8993A}" destId="{BDB2DF2D-E7DB-E244-B17C-96A50B49C409}" srcOrd="8" destOrd="0" presId="urn:microsoft.com/office/officeart/2009/3/layout/StepUpProcess"/>
    <dgm:cxn modelId="{F1C41C64-33FC-473A-8FB7-9C97799CE275}" type="presParOf" srcId="{BDB2DF2D-E7DB-E244-B17C-96A50B49C409}" destId="{5382F96E-5D54-0245-8ACE-E36E246CA42A}" srcOrd="0" destOrd="0" presId="urn:microsoft.com/office/officeart/2009/3/layout/StepUpProcess"/>
    <dgm:cxn modelId="{6BDD531D-4E3E-43D7-9DBC-E6D90728CFDD}" type="presParOf" srcId="{BDB2DF2D-E7DB-E244-B17C-96A50B49C409}" destId="{AF1E408D-6A7A-EE4C-A32C-17FF4C457188}" srcOrd="1" destOrd="0" presId="urn:microsoft.com/office/officeart/2009/3/layout/StepUpProcess"/>
    <dgm:cxn modelId="{010C779B-50E8-494F-9450-3CF9A72B0141}" type="presParOf" srcId="{BDB2DF2D-E7DB-E244-B17C-96A50B49C409}" destId="{53F135EA-9E39-4DD3-86AF-D9BB5B1651B9}" srcOrd="2" destOrd="0" presId="urn:microsoft.com/office/officeart/2009/3/layout/StepUpProcess"/>
    <dgm:cxn modelId="{24AE1DB9-50E5-486C-BD1B-A11D9E204CBE}" type="presParOf" srcId="{997D7743-4DBD-4FFF-ACFB-1E60ECA8993A}" destId="{D26D5EED-D248-4859-8499-3F249BBB2668}" srcOrd="9" destOrd="0" presId="urn:microsoft.com/office/officeart/2009/3/layout/StepUpProcess"/>
    <dgm:cxn modelId="{84D078A1-29A6-47BA-9E28-8FB159561410}" type="presParOf" srcId="{D26D5EED-D248-4859-8499-3F249BBB2668}" destId="{A202D79B-EE29-48A4-8A6E-FC7CE5E4C92A}" srcOrd="0" destOrd="0" presId="urn:microsoft.com/office/officeart/2009/3/layout/StepUpProcess"/>
    <dgm:cxn modelId="{23522BE7-30F1-43E4-9472-5FE3F25DDDDD}" type="presParOf" srcId="{997D7743-4DBD-4FFF-ACFB-1E60ECA8993A}" destId="{553EB57C-1E35-423F-A2E5-7DA2CC593784}" srcOrd="10" destOrd="0" presId="urn:microsoft.com/office/officeart/2009/3/layout/StepUpProcess"/>
    <dgm:cxn modelId="{8A84A025-69C2-4EF2-80BE-6C7073637B70}" type="presParOf" srcId="{553EB57C-1E35-423F-A2E5-7DA2CC593784}" destId="{285D3A8E-FFCF-4E0E-8E9E-BD7BE95CE43A}" srcOrd="0" destOrd="0" presId="urn:microsoft.com/office/officeart/2009/3/layout/StepUpProcess"/>
    <dgm:cxn modelId="{C620EBC2-5B90-4A12-B4B9-8F0C89B246D7}" type="presParOf" srcId="{553EB57C-1E35-423F-A2E5-7DA2CC593784}" destId="{18F2F4E7-4F51-4BB9-AB02-0DF2B2F24A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8CEC9-47E6-456B-9D83-4D85E300BF6A}">
      <dsp:nvSpPr>
        <dsp:cNvPr id="0" name=""/>
        <dsp:cNvSpPr/>
      </dsp:nvSpPr>
      <dsp:spPr>
        <a:xfrm rot="5400000">
          <a:off x="283315" y="1643235"/>
          <a:ext cx="835091" cy="1389573"/>
        </a:xfrm>
        <a:prstGeom prst="corner">
          <a:avLst>
            <a:gd name="adj1" fmla="val 16120"/>
            <a:gd name="adj2" fmla="val 1611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78A4-15C5-4AAF-83BD-C7C9B506B0A7}">
      <dsp:nvSpPr>
        <dsp:cNvPr id="0" name=""/>
        <dsp:cNvSpPr/>
      </dsp:nvSpPr>
      <dsp:spPr>
        <a:xfrm>
          <a:off x="143917" y="2058418"/>
          <a:ext cx="1254514" cy="109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Дошкольное</a:t>
          </a:r>
          <a:endParaRPr lang="ru-RU" sz="10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43917" y="2058418"/>
        <a:ext cx="1254514" cy="1099655"/>
      </dsp:txXfrm>
    </dsp:sp>
    <dsp:sp modelId="{45546A25-7385-4CB6-B592-0A32C40064DA}">
      <dsp:nvSpPr>
        <dsp:cNvPr id="0" name=""/>
        <dsp:cNvSpPr/>
      </dsp:nvSpPr>
      <dsp:spPr>
        <a:xfrm>
          <a:off x="1161731" y="1540933"/>
          <a:ext cx="236700" cy="236700"/>
        </a:xfrm>
        <a:prstGeom prst="triangle">
          <a:avLst>
            <a:gd name="adj" fmla="val 10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AB50D-2FD3-3C43-8458-31ED20A409A0}">
      <dsp:nvSpPr>
        <dsp:cNvPr id="0" name=""/>
        <dsp:cNvSpPr/>
      </dsp:nvSpPr>
      <dsp:spPr>
        <a:xfrm rot="5400000">
          <a:off x="1819085" y="1263207"/>
          <a:ext cx="835091" cy="1389573"/>
        </a:xfrm>
        <a:prstGeom prst="corner">
          <a:avLst>
            <a:gd name="adj1" fmla="val 16120"/>
            <a:gd name="adj2" fmla="val 1611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F5F21-6AD9-704C-8AC5-5185C8ABC003}">
      <dsp:nvSpPr>
        <dsp:cNvPr id="0" name=""/>
        <dsp:cNvSpPr/>
      </dsp:nvSpPr>
      <dsp:spPr>
        <a:xfrm>
          <a:off x="1679688" y="1678390"/>
          <a:ext cx="1254514" cy="109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Среднее</a:t>
          </a:r>
          <a:r>
            <a:rPr lang="ru-RU" sz="1600" b="0" kern="12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0" kern="12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образование</a:t>
          </a:r>
          <a:endParaRPr lang="ru-RU" sz="10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679688" y="1678390"/>
        <a:ext cx="1254514" cy="1099655"/>
      </dsp:txXfrm>
    </dsp:sp>
    <dsp:sp modelId="{EF23C6C2-A726-FF4B-BD51-9C8F615E4497}">
      <dsp:nvSpPr>
        <dsp:cNvPr id="0" name=""/>
        <dsp:cNvSpPr/>
      </dsp:nvSpPr>
      <dsp:spPr>
        <a:xfrm>
          <a:off x="2697501" y="1160905"/>
          <a:ext cx="236700" cy="236700"/>
        </a:xfrm>
        <a:prstGeom prst="triangle">
          <a:avLst>
            <a:gd name="adj" fmla="val 10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B206-FA3F-490A-9232-C2CA20315647}">
      <dsp:nvSpPr>
        <dsp:cNvPr id="0" name=""/>
        <dsp:cNvSpPr/>
      </dsp:nvSpPr>
      <dsp:spPr>
        <a:xfrm rot="5400000">
          <a:off x="3354856" y="883179"/>
          <a:ext cx="835091" cy="1389573"/>
        </a:xfrm>
        <a:prstGeom prst="corner">
          <a:avLst>
            <a:gd name="adj1" fmla="val 16120"/>
            <a:gd name="adj2" fmla="val 1611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BC32D-633C-48C3-AD7C-14B65160B89A}">
      <dsp:nvSpPr>
        <dsp:cNvPr id="0" name=""/>
        <dsp:cNvSpPr/>
      </dsp:nvSpPr>
      <dsp:spPr>
        <a:xfrm>
          <a:off x="3208822" y="1329141"/>
          <a:ext cx="1399736" cy="109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Техническое и профессиональное образование</a:t>
          </a:r>
        </a:p>
      </dsp:txBody>
      <dsp:txXfrm>
        <a:off x="3208822" y="1329141"/>
        <a:ext cx="1399736" cy="1099655"/>
      </dsp:txXfrm>
    </dsp:sp>
    <dsp:sp modelId="{D2D6E0EB-0F2D-49E9-AFB2-46DD8078F2FA}">
      <dsp:nvSpPr>
        <dsp:cNvPr id="0" name=""/>
        <dsp:cNvSpPr/>
      </dsp:nvSpPr>
      <dsp:spPr>
        <a:xfrm>
          <a:off x="4233272" y="780877"/>
          <a:ext cx="236700" cy="236700"/>
        </a:xfrm>
        <a:prstGeom prst="triangle">
          <a:avLst>
            <a:gd name="adj" fmla="val 10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1DB0F-2BDB-AD48-B9BA-349D567A04A9}">
      <dsp:nvSpPr>
        <dsp:cNvPr id="0" name=""/>
        <dsp:cNvSpPr/>
      </dsp:nvSpPr>
      <dsp:spPr>
        <a:xfrm rot="5400000">
          <a:off x="4890626" y="503151"/>
          <a:ext cx="835091" cy="1389573"/>
        </a:xfrm>
        <a:prstGeom prst="corner">
          <a:avLst>
            <a:gd name="adj1" fmla="val 16120"/>
            <a:gd name="adj2" fmla="val 1611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FF416-F82F-AC46-9F00-BB5EB768B5E8}">
      <dsp:nvSpPr>
        <dsp:cNvPr id="0" name=""/>
        <dsp:cNvSpPr/>
      </dsp:nvSpPr>
      <dsp:spPr>
        <a:xfrm>
          <a:off x="4751229" y="918334"/>
          <a:ext cx="1254514" cy="109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Высшее образование</a:t>
          </a:r>
        </a:p>
      </dsp:txBody>
      <dsp:txXfrm>
        <a:off x="4751229" y="918334"/>
        <a:ext cx="1254514" cy="1099655"/>
      </dsp:txXfrm>
    </dsp:sp>
    <dsp:sp modelId="{B03CABD3-5F8E-C443-BD40-ED23D4C63DB3}">
      <dsp:nvSpPr>
        <dsp:cNvPr id="0" name=""/>
        <dsp:cNvSpPr/>
      </dsp:nvSpPr>
      <dsp:spPr>
        <a:xfrm>
          <a:off x="5769042" y="400849"/>
          <a:ext cx="236700" cy="236700"/>
        </a:xfrm>
        <a:prstGeom prst="triangle">
          <a:avLst>
            <a:gd name="adj" fmla="val 10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2F96E-5D54-0245-8ACE-E36E246CA42A}">
      <dsp:nvSpPr>
        <dsp:cNvPr id="0" name=""/>
        <dsp:cNvSpPr/>
      </dsp:nvSpPr>
      <dsp:spPr>
        <a:xfrm rot="5400000">
          <a:off x="6505660" y="123123"/>
          <a:ext cx="835091" cy="13895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E408D-6A7A-EE4C-A32C-17FF4C457188}">
      <dsp:nvSpPr>
        <dsp:cNvPr id="0" name=""/>
        <dsp:cNvSpPr/>
      </dsp:nvSpPr>
      <dsp:spPr>
        <a:xfrm>
          <a:off x="6224402" y="470908"/>
          <a:ext cx="1688726" cy="109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"</a:t>
          </a:r>
          <a:r>
            <a:rPr lang="ru-RU" sz="1400" b="0" kern="1200" dirty="0" smtClean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Серебряные </a:t>
          </a:r>
          <a:r>
            <a:rPr lang="ru-RU" sz="1400" b="0" kern="12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rPr>
            <a:t>университеты"</a:t>
          </a:r>
        </a:p>
      </dsp:txBody>
      <dsp:txXfrm>
        <a:off x="6224402" y="470908"/>
        <a:ext cx="1688726" cy="1099655"/>
      </dsp:txXfrm>
    </dsp:sp>
    <dsp:sp modelId="{53F135EA-9E39-4DD3-86AF-D9BB5B1651B9}">
      <dsp:nvSpPr>
        <dsp:cNvPr id="0" name=""/>
        <dsp:cNvSpPr/>
      </dsp:nvSpPr>
      <dsp:spPr>
        <a:xfrm>
          <a:off x="7384076" y="20821"/>
          <a:ext cx="236700" cy="236700"/>
        </a:xfrm>
        <a:prstGeom prst="triangle">
          <a:avLst>
            <a:gd name="adj" fmla="val 10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D3A8E-FFCF-4E0E-8E9E-BD7BE95CE43A}">
      <dsp:nvSpPr>
        <dsp:cNvPr id="0" name=""/>
        <dsp:cNvSpPr/>
      </dsp:nvSpPr>
      <dsp:spPr>
        <a:xfrm rot="5400000">
          <a:off x="8276658" y="-123281"/>
          <a:ext cx="835091" cy="13895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2F4E7-4F51-4BB9-AB02-0DF2B2F24A9A}">
      <dsp:nvSpPr>
        <dsp:cNvPr id="0" name=""/>
        <dsp:cNvSpPr/>
      </dsp:nvSpPr>
      <dsp:spPr>
        <a:xfrm>
          <a:off x="646198" y="291864"/>
          <a:ext cx="3683793" cy="109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dirty="0">
              <a:latin typeface="Segoe UI" panose="020B0502040204020203" pitchFamily="34" charset="0"/>
              <a:cs typeface="Segoe UI" panose="020B0502040204020203" pitchFamily="34" charset="0"/>
            </a:rPr>
            <a:t>Центры </a:t>
          </a:r>
          <a:r>
            <a:rPr lang="ru-RU" sz="1800" b="1" kern="1200" cap="all" dirty="0" err="1">
              <a:latin typeface="Segoe UI" panose="020B0502040204020203" pitchFamily="34" charset="0"/>
              <a:cs typeface="Segoe UI" panose="020B0502040204020203" pitchFamily="34" charset="0"/>
            </a:rPr>
            <a:t>доп.образования</a:t>
          </a:r>
          <a:r>
            <a:rPr lang="ru-RU" sz="1800" b="1" kern="1200" cap="all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ru-RU" sz="1800" kern="1200" dirty="0"/>
        </a:p>
      </dsp:txBody>
      <dsp:txXfrm>
        <a:off x="646198" y="291864"/>
        <a:ext cx="3683793" cy="1099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l">
              <a:defRPr sz="1200"/>
            </a:lvl1pPr>
          </a:lstStyle>
          <a:p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r">
              <a:defRPr sz="1200"/>
            </a:lvl1pPr>
          </a:lstStyle>
          <a:p>
            <a:fld id="{88157611-626F-4E17-9E72-8A284EF1DEF8}" type="datetimeFigureOut">
              <a:rPr lang="ru-RU" smtClean="0">
                <a:latin typeface="Segoe UI" panose="020B0502040204020203" pitchFamily="34" charset="0"/>
              </a:rPr>
              <a:t>14.01.2020</a:t>
            </a:fld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l">
              <a:defRPr sz="1200"/>
            </a:lvl1pPr>
          </a:lstStyle>
          <a:p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r">
              <a:defRPr sz="1200"/>
            </a:lvl1pPr>
          </a:lstStyle>
          <a:p>
            <a:fld id="{626C7EB4-3D6C-4BC6-9FBF-21BDDAB6AA94}" type="slidenum">
              <a:rPr lang="ru-RU" smtClean="0">
                <a:latin typeface="Segoe UI" panose="020B0502040204020203" pitchFamily="34" charset="0"/>
              </a:rPr>
              <a:t>‹#›</a:t>
            </a:fld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0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119" tIns="45559" rIns="91119" bIns="45559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A79351CB-37E9-440A-88E3-8DE09A4163B1}" type="datetimeFigureOut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9" tIns="45559" rIns="91119" bIns="4555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119" tIns="45559" rIns="91119" bIns="45559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8692"/>
          </a:xfrm>
          <a:prstGeom prst="rect">
            <a:avLst/>
          </a:prstGeom>
        </p:spPr>
        <p:txBody>
          <a:bodyPr vert="horz" lIns="91119" tIns="45559" rIns="91119" bIns="45559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F1732A2B-0E36-4D94-BE9F-4F520D8A9F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2A2B-0E36-4D94-BE9F-4F520D8A9F0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4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12:notes"/>
          <p:cNvSpPr txBox="1">
            <a:spLocks noGrp="1"/>
          </p:cNvSpPr>
          <p:nvPr>
            <p:ph type="body" idx="1"/>
          </p:nvPr>
        </p:nvSpPr>
        <p:spPr>
          <a:xfrm>
            <a:off x="977029" y="8154581"/>
            <a:ext cx="7816221" cy="6671929"/>
          </a:xfrm>
          <a:prstGeom prst="rect">
            <a:avLst/>
          </a:prstGeom>
        </p:spPr>
        <p:txBody>
          <a:bodyPr spcFirstLastPara="1" wrap="square" lIns="131006" tIns="65502" rIns="131006" bIns="65502" anchor="t" anchorCtr="0">
            <a:noAutofit/>
          </a:bodyPr>
          <a:lstStyle/>
          <a:p>
            <a:endParaRPr/>
          </a:p>
        </p:txBody>
      </p:sp>
      <p:sp>
        <p:nvSpPr>
          <p:cNvPr id="2213" name="Google Shape;2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6850" y="2117725"/>
            <a:ext cx="10164763" cy="571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4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4892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8D6B3-182C-4AC7-BB6D-69B7724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280E8A-CB19-4ECE-8EC0-CDF5B404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06D90-46F3-486F-8736-1F0CBDE4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CDD-16D8-432D-9C30-4690C758872A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9B2EBE-207C-4CDB-8352-7F4F2E01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0E2EE-CB72-42DD-8F13-D04C9BCA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C1CBFC-6A24-4BC5-BD84-ABDEE3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B016-8CEA-4CF2-9542-5C7C2BE99DC4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80C0BF-6CFF-4861-8B57-7206221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4D5702-4457-4128-89F9-467B85ED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B05B-3923-4655-BD34-4B1B6016C458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7653-4FAA-4E94-8C48-5FCBC951A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8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7C05D-A3A8-4C39-ADE0-73307B68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FAF43-384B-457F-9ED8-16D85113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35A4B1-3808-4A8A-9E32-D109D17C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88E071E-28B6-49AE-8B17-B0C215B78DD4}" type="datetime1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B0D9C-2EE0-4E3C-86DD-FB6F37BA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7CD783-CF84-47DE-8617-B7E73E9C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0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0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1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9E2387-1766-4C44-9023-EA6EC95F2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5185" y="2462594"/>
            <a:ext cx="8428101" cy="2073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ГОСУДАРСТВЕННАЯ  ПРОГРАММА </a:t>
            </a:r>
            <a:r>
              <a:rPr lang="ru-RU" sz="3200" b="1" dirty="0">
                <a:solidFill>
                  <a:schemeClr val="bg1"/>
                </a:solidFill>
                <a:cs typeface="Segoe UI" panose="020B0502040204020203" pitchFamily="34" charset="0"/>
              </a:rPr>
              <a:t>РАЗВИТИЯ ОБРАЗОВАНИЯ И </a:t>
            </a:r>
            <a:r>
              <a:rPr lang="ru-RU" sz="32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НАУКИ (</a:t>
            </a:r>
            <a:r>
              <a:rPr lang="ru-RU" sz="3200" dirty="0" smtClean="0">
                <a:solidFill>
                  <a:schemeClr val="bg1"/>
                </a:solidFill>
                <a:cs typeface="Segoe UI" panose="020B0502040204020203" pitchFamily="34" charset="0"/>
              </a:rPr>
              <a:t>2020-2025 </a:t>
            </a:r>
            <a:r>
              <a:rPr lang="ru-RU" sz="3200" dirty="0">
                <a:solidFill>
                  <a:schemeClr val="bg1"/>
                </a:solidFill>
                <a:cs typeface="Segoe UI" panose="020B0502040204020203" pitchFamily="34" charset="0"/>
              </a:rPr>
              <a:t>гг.) </a:t>
            </a:r>
            <a:r>
              <a:rPr lang="ru-RU" sz="4000" b="1" dirty="0">
                <a:solidFill>
                  <a:schemeClr val="bg1"/>
                </a:solidFill>
                <a:cs typeface="Segoe UI" panose="020B0502040204020203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Segoe UI" panose="020B0502040204020203" pitchFamily="34" charset="0"/>
              </a:rPr>
            </a:br>
            <a:endParaRPr lang="ru-RU" sz="32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9573610" y="4330089"/>
            <a:ext cx="1169187" cy="75954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774371" y="353999"/>
            <a:ext cx="9579429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cap="all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НОВАЯ СИСТЕМА КОНТРОЛЯ И </a:t>
            </a:r>
            <a:r>
              <a:rPr lang="ru-RU" sz="2800" b="1" cap="all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ОЦЕНКИ КАЧЕСТВА 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2070427" y="2474725"/>
            <a:ext cx="6977989" cy="43896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defPPr>
              <a:defRPr lang="ru-RU"/>
            </a:defPPr>
            <a:lvl1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ПОЭТАПНОЕ ЛИЦЕНЗИРОВАНИЕ ДЕТСАДОВ</a:t>
            </a:r>
          </a:p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ПРОФИЛАКТИЧЕСКИЙ КОНТРОЛЬ ПО СИСТЕМЕ ОЦЕНКИ РИСКОВ</a:t>
            </a:r>
          </a:p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ЭКСПЕРТНЫЙ ОБЗОР, ИНСПЕКТИРОВАНИЕ ШКОЛ, СРЕЗЫ ЗНАНИЙ</a:t>
            </a:r>
          </a:p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ОБРАЗОВАТЕЛЬНЫЙ МОНИТОРИНГ УЧЕБНЫХ ДОСТИЖЕНИЙ НА ВСЕХ УРОВНЯХ</a:t>
            </a:r>
          </a:p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ДИФФЕРЕНЦИРОВАННЫЕ КВАЛИФИКАЦИОННЫЕ ТРЕБОВАНИЯ К ШКОЛАМ, ЛИЦЕЯМ, ГИМНАЗИЯМ, КОЛЛЕДЖАМ, ВУЗАМ </a:t>
            </a:r>
          </a:p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РЕЙТИНГ ОБРАЗОВАТЕЛЬНЫХ ПРОГРАММ ВУЗОВ НПП «АТАМЕКЕН»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УСИЛЕНИЕ ТРЕБОВАНИЙ К АККРЕДИТАЦИОННЫМ АГЕНТСТВАМ</a:t>
            </a:r>
          </a:p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СОВЕРШЕНСТВОВАНИЕ ПОРЯДКА ПРИСУЖДЕНИЯ  УЧЕНЫХ СТЕПЕНЕЙ</a:t>
            </a:r>
          </a:p>
          <a:p>
            <a:pPr algn="just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УСИЛЕНИЕ ТРЕБОВАНИЙ К НАУЧНЫМ ИЗДАНИЯМ (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SKOPUS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/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49539" y="225536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9034642" y="199787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7" name="Прямоугольник 48"/>
          <p:cNvSpPr>
            <a:spLocks noChangeArrowheads="1"/>
          </p:cNvSpPr>
          <p:nvPr/>
        </p:nvSpPr>
        <p:spPr bwMode="auto">
          <a:xfrm>
            <a:off x="3156903" y="1997878"/>
            <a:ext cx="165570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г.</a:t>
            </a:r>
          </a:p>
        </p:txBody>
      </p:sp>
      <p:sp>
        <p:nvSpPr>
          <p:cNvPr id="8" name="Oval 7"/>
          <p:cNvSpPr/>
          <p:nvPr/>
        </p:nvSpPr>
        <p:spPr>
          <a:xfrm>
            <a:off x="585709" y="1558971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4" y="1832448"/>
            <a:ext cx="845841" cy="845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03" y="2884572"/>
            <a:ext cx="907140" cy="90714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9718222" y="4456359"/>
            <a:ext cx="879963" cy="133709"/>
            <a:chOff x="7248280" y="4149907"/>
            <a:chExt cx="990843" cy="148250"/>
          </a:xfrm>
        </p:grpSpPr>
        <p:sp>
          <p:nvSpPr>
            <p:cNvPr id="11" name="5-конечная звезда 10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34" y="5508556"/>
            <a:ext cx="912945" cy="91294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9718222" y="4684264"/>
            <a:ext cx="879963" cy="133709"/>
            <a:chOff x="7248280" y="4149907"/>
            <a:chExt cx="990843" cy="148250"/>
          </a:xfrm>
        </p:grpSpPr>
        <p:sp>
          <p:nvSpPr>
            <p:cNvPr id="22" name="5-конечная звезда 21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5-конечная звезда 24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5-конечная звезда 25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724566" y="4900013"/>
            <a:ext cx="879963" cy="133709"/>
            <a:chOff x="7248280" y="4149907"/>
            <a:chExt cx="990843" cy="148250"/>
          </a:xfrm>
        </p:grpSpPr>
        <p:sp>
          <p:nvSpPr>
            <p:cNvPr id="28" name="5-конечная звезда 27"/>
            <p:cNvSpPr/>
            <p:nvPr/>
          </p:nvSpPr>
          <p:spPr>
            <a:xfrm>
              <a:off x="7248280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7453067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7657854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7862641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8067428" y="4149907"/>
              <a:ext cx="171695" cy="148250"/>
            </a:xfrm>
            <a:prstGeom prst="star5">
              <a:avLst>
                <a:gd name="adj" fmla="val 2281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4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DA484888-0267-43D0-A5D2-E1221EAE6ACA}"/>
              </a:ext>
            </a:extLst>
          </p:cNvPr>
          <p:cNvSpPr>
            <a:spLocks noChangeAspect="1"/>
          </p:cNvSpPr>
          <p:nvPr/>
        </p:nvSpPr>
        <p:spPr>
          <a:xfrm>
            <a:off x="362075" y="2658283"/>
            <a:ext cx="2983062" cy="1111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800" b="1" dirty="0">
                <a:latin typeface="Segoe UI" panose="020B0502040204020203" pitchFamily="34" charset="0"/>
              </a:rPr>
              <a:t> ШКОЛЫ</a:t>
            </a:r>
            <a:r>
              <a:rPr lang="en-US" sz="2800" b="1" dirty="0">
                <a:latin typeface="Segoe UI" panose="020B0502040204020203" pitchFamily="34" charset="0"/>
              </a:rPr>
              <a:t> </a:t>
            </a:r>
            <a:endParaRPr lang="ru-RU" sz="2800" b="1" dirty="0">
              <a:latin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</a:rPr>
              <a:t>(</a:t>
            </a:r>
            <a:r>
              <a:rPr lang="ru-RU" sz="1600" dirty="0" smtClean="0">
                <a:latin typeface="Segoe UI" panose="020B0502040204020203" pitchFamily="34" charset="0"/>
              </a:rPr>
              <a:t>ученические места)</a:t>
            </a:r>
            <a:endParaRPr lang="ru-RU" sz="1600" dirty="0"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6743514" y="2660091"/>
            <a:ext cx="1895116" cy="5652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</a:t>
            </a: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8028F231-EAF5-49E3-8836-57830086CA96}"/>
              </a:ext>
            </a:extLst>
          </p:cNvPr>
          <p:cNvSpPr/>
          <p:nvPr/>
        </p:nvSpPr>
        <p:spPr>
          <a:xfrm>
            <a:off x="6731000" y="3262653"/>
            <a:ext cx="1907633" cy="597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300</a:t>
            </a: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49116" y="6294356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/>
              <a:t>11</a:t>
            </a:fld>
            <a:endParaRPr lang="ru-RU" dirty="0"/>
          </a:p>
        </p:txBody>
      </p:sp>
      <p:sp>
        <p:nvSpPr>
          <p:cNvPr id="52" name="Прямоугольник 66">
            <a:extLst>
              <a:ext uri="{FF2B5EF4-FFF2-40B4-BE49-F238E27FC236}">
                <a16:creationId xmlns:a16="http://schemas.microsoft.com/office/drawing/2014/main" xmlns="" id="{DA484888-0267-43D0-A5D2-E1221EAE6ACA}"/>
              </a:ext>
            </a:extLst>
          </p:cNvPr>
          <p:cNvSpPr/>
          <p:nvPr/>
        </p:nvSpPr>
        <p:spPr>
          <a:xfrm>
            <a:off x="8884050" y="2345394"/>
            <a:ext cx="3118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Segoe UI" panose="020B0502040204020203" pitchFamily="34" charset="0"/>
              </a:rPr>
              <a:t>800</a:t>
            </a:r>
            <a:r>
              <a:rPr lang="ru-RU" sz="6000" b="1" dirty="0">
                <a:latin typeface="Segoe UI" panose="020B0502040204020203" pitchFamily="34" charset="0"/>
              </a:rPr>
              <a:t> </a:t>
            </a:r>
            <a:r>
              <a:rPr lang="ru-RU" sz="2000" b="1" dirty="0">
                <a:latin typeface="Segoe UI" panose="020B0502040204020203" pitchFamily="34" charset="0"/>
              </a:rPr>
              <a:t>школ</a:t>
            </a:r>
          </a:p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</a:rPr>
              <a:t>650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</a:rPr>
              <a:t>000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</a:rPr>
              <a:t>мест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08398" y="277026"/>
            <a:ext cx="9889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7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РАЗВИТИЕ ИНФРАСТРУКТУРЫ</a:t>
            </a:r>
          </a:p>
          <a:p>
            <a:pPr algn="ctr">
              <a:defRPr sz="37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</a:rPr>
              <a:t>СТРОИТЕЛЬСТВО</a:t>
            </a:r>
            <a:endParaRPr lang="ru-RU" sz="2800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229" y="3873349"/>
            <a:ext cx="299890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UI" panose="020B0502040204020203" pitchFamily="34" charset="0"/>
              </a:rPr>
              <a:t>ИНТЕРНАТЫ</a:t>
            </a:r>
          </a:p>
          <a:p>
            <a:r>
              <a:rPr lang="ru-RU" sz="1600" dirty="0">
                <a:latin typeface="Segoe UI" panose="020B0502040204020203" pitchFamily="34" charset="0"/>
              </a:rPr>
              <a:t>(</a:t>
            </a:r>
            <a:r>
              <a:rPr lang="ru-RU" sz="1600" dirty="0" smtClean="0">
                <a:latin typeface="Segoe UI" panose="020B0502040204020203" pitchFamily="34" charset="0"/>
              </a:rPr>
              <a:t>спальные места)</a:t>
            </a:r>
            <a:endParaRPr lang="ru-RU" sz="2400" b="1" dirty="0">
              <a:latin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4974" y="4068019"/>
            <a:ext cx="2903655" cy="5765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114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757830" y="2035642"/>
            <a:ext cx="10676339" cy="50252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Прямоугольник 48"/>
          <p:cNvSpPr>
            <a:spLocks noChangeArrowheads="1"/>
          </p:cNvSpPr>
          <p:nvPr/>
        </p:nvSpPr>
        <p:spPr bwMode="auto">
          <a:xfrm>
            <a:off x="6548929" y="1700161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94" name="Прямоугольник 48"/>
          <p:cNvSpPr>
            <a:spLocks noChangeArrowheads="1"/>
          </p:cNvSpPr>
          <p:nvPr/>
        </p:nvSpPr>
        <p:spPr bwMode="auto">
          <a:xfrm>
            <a:off x="3799145" y="1703053"/>
            <a:ext cx="165570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г.</a:t>
            </a:r>
          </a:p>
        </p:txBody>
      </p:sp>
      <p:sp>
        <p:nvSpPr>
          <p:cNvPr id="96" name="Прямоугольник 48"/>
          <p:cNvSpPr>
            <a:spLocks noChangeArrowheads="1"/>
          </p:cNvSpPr>
          <p:nvPr/>
        </p:nvSpPr>
        <p:spPr bwMode="auto">
          <a:xfrm>
            <a:off x="9184543" y="1751491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РЕЗУЛЬТАТ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16698" y="1521432"/>
            <a:ext cx="926193" cy="881584"/>
            <a:chOff x="4740459" y="1472681"/>
            <a:chExt cx="1220924" cy="1133395"/>
          </a:xfrm>
        </p:grpSpPr>
        <p:sp>
          <p:nvSpPr>
            <p:cNvPr id="88" name="Oval 87"/>
            <p:cNvSpPr/>
            <p:nvPr/>
          </p:nvSpPr>
          <p:spPr>
            <a:xfrm>
              <a:off x="4740459" y="1472681"/>
              <a:ext cx="1220924" cy="113339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760" y="1702316"/>
              <a:ext cx="604475" cy="604475"/>
            </a:xfrm>
            <a:prstGeom prst="rect">
              <a:avLst/>
            </a:prstGeom>
          </p:spPr>
        </p:pic>
      </p:grpSp>
      <p:sp>
        <p:nvSpPr>
          <p:cNvPr id="97" name="Прямоугольник 45"/>
          <p:cNvSpPr/>
          <p:nvPr/>
        </p:nvSpPr>
        <p:spPr>
          <a:xfrm>
            <a:off x="342531" y="4916851"/>
            <a:ext cx="302215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UI" panose="020B0502040204020203" pitchFamily="34" charset="0"/>
              </a:rPr>
              <a:t>СПОРТЗАЛЫ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4914" y="5038071"/>
            <a:ext cx="2941463" cy="5490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724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4007" y="5047345"/>
            <a:ext cx="16626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1 879</a:t>
            </a:r>
            <a:r>
              <a:rPr lang="ru-RU" sz="1600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400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ШКОЛ</a:t>
            </a:r>
          </a:p>
          <a:p>
            <a:pPr lvl="0">
              <a:defRPr/>
            </a:pPr>
            <a:r>
              <a:rPr lang="ru-RU" sz="1400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БЕЗ СПОРТЗАЛОВ</a:t>
            </a:r>
          </a:p>
        </p:txBody>
      </p:sp>
      <p:sp>
        <p:nvSpPr>
          <p:cNvPr id="100" name="Прямоугольник 78">
            <a:extLst>
              <a:ext uri="{FF2B5EF4-FFF2-40B4-BE49-F238E27FC236}">
                <a16:creationId xmlns:a16="http://schemas.microsoft.com/office/drawing/2014/main" xmlns="" id="{C65529AB-BB37-4D0B-944B-29F2D8FF7935}"/>
              </a:ext>
            </a:extLst>
          </p:cNvPr>
          <p:cNvSpPr/>
          <p:nvPr/>
        </p:nvSpPr>
        <p:spPr>
          <a:xfrm>
            <a:off x="8884050" y="4916851"/>
            <a:ext cx="3022150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36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sz="36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sz="36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0" algn="just">
              <a:defRPr/>
            </a:pPr>
            <a:r>
              <a:rPr lang="ru-RU" sz="10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(школ с кол. выше 150 детей 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84050" y="4027083"/>
            <a:ext cx="2937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400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мест</a:t>
            </a:r>
            <a:endParaRPr lang="ru-RU" sz="1200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2660091"/>
            <a:ext cx="1091953" cy="5652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ГБ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3266332"/>
            <a:ext cx="1091953" cy="5935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34975" y="4067603"/>
            <a:ext cx="1091953" cy="576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РБ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44915" y="5038071"/>
            <a:ext cx="1082013" cy="549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РБ</a:t>
            </a:r>
          </a:p>
        </p:txBody>
      </p:sp>
      <p:sp>
        <p:nvSpPr>
          <p:cNvPr id="34" name="Rectangle 21"/>
          <p:cNvSpPr/>
          <p:nvPr/>
        </p:nvSpPr>
        <p:spPr>
          <a:xfrm>
            <a:off x="3635015" y="2897837"/>
            <a:ext cx="13660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200</a:t>
            </a:r>
            <a:r>
              <a:rPr lang="ru-RU" sz="1400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  <a:p>
            <a:pPr lvl="0">
              <a:defRPr/>
            </a:pPr>
            <a:r>
              <a:rPr lang="ru-RU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прогноз </a:t>
            </a:r>
            <a:r>
              <a:rPr lang="ru-RU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х3</a:t>
            </a:r>
          </a:p>
        </p:txBody>
      </p:sp>
      <p:sp>
        <p:nvSpPr>
          <p:cNvPr id="35" name="Rectangle 21"/>
          <p:cNvSpPr/>
          <p:nvPr/>
        </p:nvSpPr>
        <p:spPr>
          <a:xfrm>
            <a:off x="3574007" y="405563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12</a:t>
            </a:r>
            <a:r>
              <a:rPr lang="ru-RU" sz="1400" b="1" kern="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2400" b="1" kern="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600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МЕСТ</a:t>
            </a:r>
            <a:r>
              <a:rPr lang="ru-RU" sz="2400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b="1" kern="0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45"/>
          <p:cNvSpPr/>
          <p:nvPr/>
        </p:nvSpPr>
        <p:spPr>
          <a:xfrm>
            <a:off x="362074" y="5744214"/>
            <a:ext cx="300630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UI" panose="020B0502040204020203" pitchFamily="34" charset="0"/>
              </a:rPr>
              <a:t>ОБЩЕЖИТИЯ</a:t>
            </a:r>
          </a:p>
          <a:p>
            <a:r>
              <a:rPr lang="ru-RU" sz="1600" dirty="0" smtClean="0">
                <a:latin typeface="Segoe UI" panose="020B0502040204020203" pitchFamily="34" charset="0"/>
              </a:rPr>
              <a:t>студенческие места</a:t>
            </a:r>
            <a:endParaRPr lang="ru-RU" sz="1600" dirty="0">
              <a:latin typeface="Segoe UI" panose="020B0502040204020203" pitchFamily="34" charset="0"/>
            </a:endParaRPr>
          </a:p>
        </p:txBody>
      </p:sp>
      <p:sp>
        <p:nvSpPr>
          <p:cNvPr id="38" name="Rectangle 20"/>
          <p:cNvSpPr/>
          <p:nvPr/>
        </p:nvSpPr>
        <p:spPr>
          <a:xfrm>
            <a:off x="5854560" y="5969358"/>
            <a:ext cx="2826526" cy="5490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734580E-4B62-4E8F-8B21-C74379459CE4}"/>
              </a:ext>
            </a:extLst>
          </p:cNvPr>
          <p:cNvSpPr/>
          <p:nvPr/>
        </p:nvSpPr>
        <p:spPr>
          <a:xfrm>
            <a:off x="5744914" y="5969358"/>
            <a:ext cx="1082014" cy="549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ГБ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884050" y="5875002"/>
            <a:ext cx="250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000</a:t>
            </a:r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мест</a:t>
            </a:r>
            <a:endParaRPr lang="ru-RU" sz="1200" dirty="0">
              <a:latin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5564" y="2412917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потребность</a:t>
            </a:r>
            <a:endParaRPr lang="ru-RU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ctangle 21"/>
          <p:cNvSpPr/>
          <p:nvPr/>
        </p:nvSpPr>
        <p:spPr>
          <a:xfrm>
            <a:off x="3688364" y="5962106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90</a:t>
            </a:r>
            <a:r>
              <a:rPr lang="ru-RU" sz="1400" b="1" kern="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 МЕСТ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09136" y="6015231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9000</a:t>
            </a:r>
            <a:endParaRPr lang="ru-RU" sz="16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844471" y="6234561"/>
            <a:ext cx="646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г.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30241" y="5947736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81</a:t>
            </a: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42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28253" y="6476787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Прямоугольник 89"/>
          <p:cNvSpPr/>
          <p:nvPr/>
        </p:nvSpPr>
        <p:spPr>
          <a:xfrm>
            <a:off x="1595119" y="284890"/>
            <a:ext cx="10365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ЦИФРОВАЯ ТРАНСФОРМАЦИЯ ОБРАЗОВАНИЯ, ОБЕСПЕЧЕНИЕ МТБ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13906" y="212998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Oval 7"/>
          <p:cNvSpPr/>
          <p:nvPr/>
        </p:nvSpPr>
        <p:spPr>
          <a:xfrm>
            <a:off x="643404" y="1491660"/>
            <a:ext cx="1270502" cy="111126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" name="Прямоугольник 48"/>
          <p:cNvSpPr>
            <a:spLocks noChangeArrowheads="1"/>
          </p:cNvSpPr>
          <p:nvPr/>
        </p:nvSpPr>
        <p:spPr bwMode="auto">
          <a:xfrm>
            <a:off x="6018604" y="177843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10" name="Прямоугольник 48"/>
          <p:cNvSpPr>
            <a:spLocks noChangeArrowheads="1"/>
          </p:cNvSpPr>
          <p:nvPr/>
        </p:nvSpPr>
        <p:spPr bwMode="auto">
          <a:xfrm>
            <a:off x="2573504" y="1941289"/>
            <a:ext cx="165570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Г.</a:t>
            </a:r>
          </a:p>
        </p:txBody>
      </p:sp>
      <p:sp>
        <p:nvSpPr>
          <p:cNvPr id="11" name="Прямоугольник 48"/>
          <p:cNvSpPr>
            <a:spLocks noChangeArrowheads="1"/>
          </p:cNvSpPr>
          <p:nvPr/>
        </p:nvSpPr>
        <p:spPr bwMode="auto">
          <a:xfrm>
            <a:off x="9028253" y="1833323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РЕЗУЛЬТАТ</a:t>
            </a:r>
          </a:p>
        </p:txBody>
      </p:sp>
      <p:pic>
        <p:nvPicPr>
          <p:cNvPr id="13" name="Рисунок 9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4" y="1668074"/>
            <a:ext cx="616804" cy="6168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3312" y="2774709"/>
            <a:ext cx="37195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75%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(132 ТЫС.) КАБИНЕТОВ НЕ ОСНАЩЕНЫ КОМПЬЮТЕРАМИ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45%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(14,6 ТЫС.) ПРЕДМЕТНЫХ КАБИНЕТОВ НОВОЙ МОДИФИКАЦИИ</a:t>
            </a:r>
            <a:endParaRPr lang="en-US" sz="1600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75%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УЧИТЕЛЕЙ НЕ ИМЕЮТ ПОЛНОЦЕННОГО ДОСТУПА К ЦИФРОВЫМ ОБРАЗОВАТЕЛЬНЫМ РЕСУРСАМ И ЖУРНАЛАМ</a:t>
            </a:r>
          </a:p>
        </p:txBody>
      </p:sp>
      <p:sp>
        <p:nvSpPr>
          <p:cNvPr id="15" name="Прямоугольник 100"/>
          <p:cNvSpPr/>
          <p:nvPr/>
        </p:nvSpPr>
        <p:spPr>
          <a:xfrm>
            <a:off x="5135194" y="3332310"/>
            <a:ext cx="3292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КАБИНЕТОВ НОВОЙ МОДИФИКАЦИИ</a:t>
            </a:r>
          </a:p>
          <a:p>
            <a:r>
              <a:rPr lang="en-US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STEM – </a:t>
            </a:r>
            <a:r>
              <a:rPr lang="kk-KZ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ЛАБОРАТОРИЯ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kk-KZ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КАБИНЕТ ФИЗИКИ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, ХИМИИ, БИОЛОГИИ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5984" y="5250372"/>
            <a:ext cx="33375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КОМПЬЮТЕРОВ. </a:t>
            </a:r>
            <a:r>
              <a:rPr lang="ru-RU" sz="16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ОБНОВЛЕННЫЕ </a:t>
            </a:r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КОМПЬЮТЕРНЫЕ КЛАССЫ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02168" y="3282326"/>
            <a:ext cx="3745682" cy="863262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УЧИТЕЛЕЙ </a:t>
            </a:r>
          </a:p>
          <a:p>
            <a:pPr algn="ctr"/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ИМЕЕТ КОМПЬЮТЕРЫ</a:t>
            </a:r>
          </a:p>
          <a:p>
            <a:pPr algn="ctr"/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 ДОСТУП К ИНТЕРНЕТУ В ШКОЛЕ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8353" y="2427058"/>
            <a:ext cx="3741918" cy="782272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100% ШКОЛ </a:t>
            </a:r>
          </a:p>
          <a:p>
            <a:pPr algn="ctr"/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СТАНДАРТНЫЙ НАБОР ПРЕДМЕТНЫХ КАБИНЕТОВ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5195" y="2714107"/>
            <a:ext cx="297553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18</a:t>
            </a: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500</a:t>
            </a:r>
            <a:endParaRPr lang="ru-RU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1133" y="4609124"/>
            <a:ext cx="299959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175</a:t>
            </a: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  <a:endParaRPr lang="ru-RU" sz="3200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17408" y="4210761"/>
            <a:ext cx="3745682" cy="520266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УСЛУГ 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 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ЦИФРОВОМ ФОРМАТЕ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14589" y="4834653"/>
            <a:ext cx="3745682" cy="675033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2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 </a:t>
            </a:r>
          </a:p>
          <a:p>
            <a:pPr algn="ctr"/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ЦИФРОВОЙ ДВОЙНИК УЧАЩЕГОСЯ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14589" y="5611848"/>
            <a:ext cx="3745682" cy="943563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ru-RU" sz="1400" b="1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 </a:t>
            </a:r>
            <a:r>
              <a:rPr lang="ru-RU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 ЦИФРОВОМ ФОРМАТЕ </a:t>
            </a: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ДОКУМЕНТОВ </a:t>
            </a:r>
            <a:r>
              <a:rPr lang="ru-RU" sz="1400" dirty="0" smtClean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ОБ ОБРАЗОВАНИИ (АТТЕСТАТЫ, ДИПЛОМЫ) (ОНЛАЙН)</a:t>
            </a:r>
            <a:endParaRPr lang="ru-RU" sz="12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503910" y="470137"/>
            <a:ext cx="8435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РАЗВИТИЕ ТИПО -  «ЖАС МАМАН»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AD4559D-3A21-49B5-8855-67091580230D}"/>
              </a:ext>
            </a:extLst>
          </p:cNvPr>
          <p:cNvSpPr txBox="1">
            <a:spLocks/>
          </p:cNvSpPr>
          <p:nvPr/>
        </p:nvSpPr>
        <p:spPr>
          <a:xfrm>
            <a:off x="249367" y="4592158"/>
            <a:ext cx="3775683" cy="4428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ОТРАСЛЕВАЯ АККРЕДИТАЦИЯ</a:t>
            </a:r>
            <a:endParaRPr lang="id-ID" sz="1800" b="1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Shape 7062">
            <a:extLst>
              <a:ext uri="{FF2B5EF4-FFF2-40B4-BE49-F238E27FC236}">
                <a16:creationId xmlns:a16="http://schemas.microsoft.com/office/drawing/2014/main" xmlns="" id="{A9B0B825-DFF5-4F9F-AD3F-4BCE6A0F1860}"/>
              </a:ext>
            </a:extLst>
          </p:cNvPr>
          <p:cNvSpPr/>
          <p:nvPr/>
        </p:nvSpPr>
        <p:spPr>
          <a:xfrm>
            <a:off x="223835" y="2998785"/>
            <a:ext cx="3753117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ПОДГОТОВКА И ПЕРЕПОДГОТОВКА </a:t>
            </a:r>
            <a:r>
              <a:rPr lang="ru-RU" sz="12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(В Т.Ч. NEET МОЛОДЕЖЬ)</a:t>
            </a:r>
            <a:endParaRPr lang="ru-RU" sz="16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Shape 7063">
            <a:extLst>
              <a:ext uri="{FF2B5EF4-FFF2-40B4-BE49-F238E27FC236}">
                <a16:creationId xmlns:a16="http://schemas.microsoft.com/office/drawing/2014/main" xmlns="" id="{D9A06247-B459-4E39-B6EA-B40C9F292FAD}"/>
              </a:ext>
            </a:extLst>
          </p:cNvPr>
          <p:cNvSpPr/>
          <p:nvPr/>
        </p:nvSpPr>
        <p:spPr>
          <a:xfrm>
            <a:off x="111748" y="1888391"/>
            <a:ext cx="3852811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r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ДУАЛЬНОЕ ОБУЧЕНИЕ, ПРАКТИКА СТУДЕНТОВ, ПОВЫШЕНИЕ КВАЛИФИКАЦИИ РАБОТНИКОВ ПРЕДПРИЯТИЯ </a:t>
            </a:r>
          </a:p>
        </p:txBody>
      </p:sp>
      <p:sp>
        <p:nvSpPr>
          <p:cNvPr id="7" name="Shape 7064">
            <a:extLst>
              <a:ext uri="{FF2B5EF4-FFF2-40B4-BE49-F238E27FC236}">
                <a16:creationId xmlns:a16="http://schemas.microsoft.com/office/drawing/2014/main" xmlns="" id="{FD4B1894-30BF-46BC-8DF1-B6C0D64BCB36}"/>
              </a:ext>
            </a:extLst>
          </p:cNvPr>
          <p:cNvSpPr/>
          <p:nvPr/>
        </p:nvSpPr>
        <p:spPr>
          <a:xfrm>
            <a:off x="335873" y="1518151"/>
            <a:ext cx="4106079" cy="27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ТЕСНАЯ СВЯЗЬ С ПРЕДПРИЯТИЯМИ</a:t>
            </a:r>
          </a:p>
        </p:txBody>
      </p:sp>
      <p:sp>
        <p:nvSpPr>
          <p:cNvPr id="8" name="Shape 7065">
            <a:extLst>
              <a:ext uri="{FF2B5EF4-FFF2-40B4-BE49-F238E27FC236}">
                <a16:creationId xmlns:a16="http://schemas.microsoft.com/office/drawing/2014/main" xmlns="" id="{1E6CC124-59EF-4651-B3D0-3B041A4DF267}"/>
              </a:ext>
            </a:extLst>
          </p:cNvPr>
          <p:cNvSpPr/>
          <p:nvPr/>
        </p:nvSpPr>
        <p:spPr>
          <a:xfrm>
            <a:off x="7807339" y="1671673"/>
            <a:ext cx="3999498" cy="87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ЦОК - СЕРТИФИКАТ МЕЖДУНАРОДНОГО ОБРАЗЦА</a:t>
            </a:r>
          </a:p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ECVET - ПРИЗНАНИЕ ФОРМАЛЬНОГО И НЕФОРМАЛЬНОГО ОБРАЗОВАНИЯ</a:t>
            </a:r>
          </a:p>
        </p:txBody>
      </p:sp>
      <p:sp>
        <p:nvSpPr>
          <p:cNvPr id="9" name="Shape 7066">
            <a:extLst>
              <a:ext uri="{FF2B5EF4-FFF2-40B4-BE49-F238E27FC236}">
                <a16:creationId xmlns:a16="http://schemas.microsoft.com/office/drawing/2014/main" xmlns="" id="{92B001B0-AF08-495E-8053-A7AC93C22DB2}"/>
              </a:ext>
            </a:extLst>
          </p:cNvPr>
          <p:cNvSpPr/>
          <p:nvPr/>
        </p:nvSpPr>
        <p:spPr>
          <a:xfrm>
            <a:off x="7991334" y="1348739"/>
            <a:ext cx="3873374" cy="33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ЦЕНТР ОЦЕНКИ КОМПЕТЕНЦИИ</a:t>
            </a:r>
          </a:p>
        </p:txBody>
      </p:sp>
      <p:sp>
        <p:nvSpPr>
          <p:cNvPr id="10" name="Shape 7061">
            <a:extLst>
              <a:ext uri="{FF2B5EF4-FFF2-40B4-BE49-F238E27FC236}">
                <a16:creationId xmlns:a16="http://schemas.microsoft.com/office/drawing/2014/main" xmlns="" id="{6985CEDC-4233-4F94-9254-FA439EB34B4A}"/>
              </a:ext>
            </a:extLst>
          </p:cNvPr>
          <p:cNvSpPr/>
          <p:nvPr/>
        </p:nvSpPr>
        <p:spPr>
          <a:xfrm>
            <a:off x="249367" y="3520546"/>
            <a:ext cx="3621681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ЦЕНТР ПОДГОТОВКИ И ПЕРЕПОДГОТОВКИ – ВОСТРЕБОВАННАЯ ПРОФЕССИЯ ДЛЯ РЫНКА ТРУДА</a:t>
            </a:r>
          </a:p>
        </p:txBody>
      </p:sp>
      <p:sp>
        <p:nvSpPr>
          <p:cNvPr id="11" name="Shape 7063">
            <a:extLst>
              <a:ext uri="{FF2B5EF4-FFF2-40B4-BE49-F238E27FC236}">
                <a16:creationId xmlns:a16="http://schemas.microsoft.com/office/drawing/2014/main" xmlns="" id="{EEDE820D-15BF-48CC-A97E-211D51CA8DE6}"/>
              </a:ext>
            </a:extLst>
          </p:cNvPr>
          <p:cNvSpPr/>
          <p:nvPr/>
        </p:nvSpPr>
        <p:spPr>
          <a:xfrm>
            <a:off x="4656825" y="5894885"/>
            <a:ext cx="2943689" cy="67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ctr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ЭКОСИСТЕМА ПРЕЕМСТВЕННОСТИ ОБРАЗОВАНИЯ - УЧЕНИКИ СТАРШИХ КЛАССОВ, СТУДЕНТЫ</a:t>
            </a:r>
          </a:p>
        </p:txBody>
      </p:sp>
      <p:sp>
        <p:nvSpPr>
          <p:cNvPr id="12" name="Shape 7064">
            <a:extLst>
              <a:ext uri="{FF2B5EF4-FFF2-40B4-BE49-F238E27FC236}">
                <a16:creationId xmlns:a16="http://schemas.microsoft.com/office/drawing/2014/main" xmlns="" id="{4AA7BBAA-548D-41E2-82D0-41A25ED02AD8}"/>
              </a:ext>
            </a:extLst>
          </p:cNvPr>
          <p:cNvSpPr/>
          <p:nvPr/>
        </p:nvSpPr>
        <p:spPr>
          <a:xfrm>
            <a:off x="5009873" y="4811273"/>
            <a:ext cx="2624625" cy="8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l">
              <a:lnSpc>
                <a:spcPct val="120000"/>
              </a:lnSpc>
              <a:defRPr sz="3500"/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ЭКОСИСТЕМА НЕПРЕРЫВНОГО ОБРАЗОВАНИЯ</a:t>
            </a:r>
          </a:p>
        </p:txBody>
      </p:sp>
      <p:sp>
        <p:nvSpPr>
          <p:cNvPr id="13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35046" y="2233235"/>
            <a:ext cx="1884879" cy="3877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180 колледжей</a:t>
            </a:r>
          </a:p>
        </p:txBody>
      </p:sp>
      <p:grpSp>
        <p:nvGrpSpPr>
          <p:cNvPr id="14" name="Группа 72">
            <a:extLst>
              <a:ext uri="{FF2B5EF4-FFF2-40B4-BE49-F238E27FC236}">
                <a16:creationId xmlns:a16="http://schemas.microsoft.com/office/drawing/2014/main" xmlns="" id="{F233C854-8548-4E39-B592-514E5218C9C8}"/>
              </a:ext>
            </a:extLst>
          </p:cNvPr>
          <p:cNvGrpSpPr/>
          <p:nvPr/>
        </p:nvGrpSpPr>
        <p:grpSpPr>
          <a:xfrm flipH="1">
            <a:off x="6484006" y="1661692"/>
            <a:ext cx="1110728" cy="309501"/>
            <a:chOff x="3344182" y="1405131"/>
            <a:chExt cx="927651" cy="458297"/>
          </a:xfrm>
        </p:grpSpPr>
        <p:cxnSp>
          <p:nvCxnSpPr>
            <p:cNvPr id="15" name="Прямая соединительная линия 73">
              <a:extLst>
                <a:ext uri="{FF2B5EF4-FFF2-40B4-BE49-F238E27FC236}">
                  <a16:creationId xmlns:a16="http://schemas.microsoft.com/office/drawing/2014/main" xmlns="" id="{E424E2B4-5BA8-47EF-BA9D-6DAE17781C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74">
              <a:extLst>
                <a:ext uri="{FF2B5EF4-FFF2-40B4-BE49-F238E27FC236}">
                  <a16:creationId xmlns:a16="http://schemas.microsoft.com/office/drawing/2014/main" xmlns="" id="{F7B10C41-E29F-4302-BF70-263F84AE0C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75">
            <a:extLst>
              <a:ext uri="{FF2B5EF4-FFF2-40B4-BE49-F238E27FC236}">
                <a16:creationId xmlns:a16="http://schemas.microsoft.com/office/drawing/2014/main" xmlns="" id="{0E14ACAE-C139-45C3-9C52-C80C4ED80B12}"/>
              </a:ext>
            </a:extLst>
          </p:cNvPr>
          <p:cNvGrpSpPr/>
          <p:nvPr/>
        </p:nvGrpSpPr>
        <p:grpSpPr>
          <a:xfrm>
            <a:off x="5190801" y="4153916"/>
            <a:ext cx="1688756" cy="659646"/>
            <a:chOff x="4047801" y="4105896"/>
            <a:chExt cx="1688756" cy="707663"/>
          </a:xfrm>
        </p:grpSpPr>
        <p:cxnSp>
          <p:nvCxnSpPr>
            <p:cNvPr id="18" name="Прямая соединительная линия 76">
              <a:extLst>
                <a:ext uri="{FF2B5EF4-FFF2-40B4-BE49-F238E27FC236}">
                  <a16:creationId xmlns:a16="http://schemas.microsoft.com/office/drawing/2014/main" xmlns="" id="{9D7C9F73-6288-4D9D-8A63-D270C9C0A2B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696" y="4105896"/>
              <a:ext cx="0" cy="707663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77">
              <a:extLst>
                <a:ext uri="{FF2B5EF4-FFF2-40B4-BE49-F238E27FC236}">
                  <a16:creationId xmlns:a16="http://schemas.microsoft.com/office/drawing/2014/main" xmlns="" id="{2FC5F265-8568-4260-B5C7-6BB792BC5786}"/>
                </a:ext>
              </a:extLst>
            </p:cNvPr>
            <p:cNvCxnSpPr>
              <a:cxnSpLocks/>
            </p:cNvCxnSpPr>
            <p:nvPr/>
          </p:nvCxnSpPr>
          <p:spPr>
            <a:xfrm>
              <a:off x="4047801" y="4813559"/>
              <a:ext cx="1688756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78">
            <a:extLst>
              <a:ext uri="{FF2B5EF4-FFF2-40B4-BE49-F238E27FC236}">
                <a16:creationId xmlns:a16="http://schemas.microsoft.com/office/drawing/2014/main" xmlns="" id="{C4DDEF82-8DF0-443B-A2E2-C53B183934A1}"/>
              </a:ext>
            </a:extLst>
          </p:cNvPr>
          <p:cNvGrpSpPr/>
          <p:nvPr/>
        </p:nvGrpSpPr>
        <p:grpSpPr>
          <a:xfrm flipV="1">
            <a:off x="4460045" y="4153917"/>
            <a:ext cx="950765" cy="438228"/>
            <a:chOff x="3344182" y="1405131"/>
            <a:chExt cx="927651" cy="458297"/>
          </a:xfrm>
        </p:grpSpPr>
        <p:cxnSp>
          <p:nvCxnSpPr>
            <p:cNvPr id="21" name="Прямая соединительная линия 79">
              <a:extLst>
                <a:ext uri="{FF2B5EF4-FFF2-40B4-BE49-F238E27FC236}">
                  <a16:creationId xmlns:a16="http://schemas.microsoft.com/office/drawing/2014/main" xmlns="" id="{925037BE-96B7-449A-9943-9357856771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80">
              <a:extLst>
                <a:ext uri="{FF2B5EF4-FFF2-40B4-BE49-F238E27FC236}">
                  <a16:creationId xmlns:a16="http://schemas.microsoft.com/office/drawing/2014/main" xmlns="" id="{A87F9EAC-42EF-412B-A7F2-07521AFA9F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81">
            <a:extLst>
              <a:ext uri="{FF2B5EF4-FFF2-40B4-BE49-F238E27FC236}">
                <a16:creationId xmlns:a16="http://schemas.microsoft.com/office/drawing/2014/main" xmlns="" id="{D26BE221-6950-46F0-8D3B-E0492C293269}"/>
              </a:ext>
            </a:extLst>
          </p:cNvPr>
          <p:cNvCxnSpPr>
            <a:cxnSpLocks/>
          </p:cNvCxnSpPr>
          <p:nvPr/>
        </p:nvCxnSpPr>
        <p:spPr>
          <a:xfrm flipH="1">
            <a:off x="4466646" y="4271006"/>
            <a:ext cx="1" cy="2122851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82">
            <a:extLst>
              <a:ext uri="{FF2B5EF4-FFF2-40B4-BE49-F238E27FC236}">
                <a16:creationId xmlns:a16="http://schemas.microsoft.com/office/drawing/2014/main" xmlns="" id="{28734561-D9ED-4EDA-B7D2-4BD4D0CC29BF}"/>
              </a:ext>
            </a:extLst>
          </p:cNvPr>
          <p:cNvCxnSpPr>
            <a:cxnSpLocks/>
          </p:cNvCxnSpPr>
          <p:nvPr/>
        </p:nvCxnSpPr>
        <p:spPr>
          <a:xfrm flipH="1">
            <a:off x="4526037" y="3075318"/>
            <a:ext cx="554619" cy="5755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84">
            <a:extLst>
              <a:ext uri="{FF2B5EF4-FFF2-40B4-BE49-F238E27FC236}">
                <a16:creationId xmlns:a16="http://schemas.microsoft.com/office/drawing/2014/main" xmlns="" id="{C1873B46-A78A-45FF-BB12-981476E456AF}"/>
              </a:ext>
            </a:extLst>
          </p:cNvPr>
          <p:cNvCxnSpPr/>
          <p:nvPr/>
        </p:nvCxnSpPr>
        <p:spPr>
          <a:xfrm>
            <a:off x="6879557" y="3081073"/>
            <a:ext cx="719114" cy="0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85">
            <a:extLst>
              <a:ext uri="{FF2B5EF4-FFF2-40B4-BE49-F238E27FC236}">
                <a16:creationId xmlns:a16="http://schemas.microsoft.com/office/drawing/2014/main" xmlns="" id="{0C7B5980-3885-4CA7-BEA2-329477656056}"/>
              </a:ext>
            </a:extLst>
          </p:cNvPr>
          <p:cNvCxnSpPr>
            <a:cxnSpLocks/>
          </p:cNvCxnSpPr>
          <p:nvPr/>
        </p:nvCxnSpPr>
        <p:spPr>
          <a:xfrm>
            <a:off x="209451" y="2930259"/>
            <a:ext cx="0" cy="1231757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86">
            <a:extLst>
              <a:ext uri="{FF2B5EF4-FFF2-40B4-BE49-F238E27FC236}">
                <a16:creationId xmlns:a16="http://schemas.microsoft.com/office/drawing/2014/main" xmlns="" id="{EE69E66E-BFDB-4959-BD4E-D01965C2FFC3}"/>
              </a:ext>
            </a:extLst>
          </p:cNvPr>
          <p:cNvGrpSpPr/>
          <p:nvPr/>
        </p:nvGrpSpPr>
        <p:grpSpPr>
          <a:xfrm flipH="1" flipV="1">
            <a:off x="6563105" y="4153916"/>
            <a:ext cx="984338" cy="401563"/>
            <a:chOff x="3344182" y="1405131"/>
            <a:chExt cx="927651" cy="458297"/>
          </a:xfrm>
        </p:grpSpPr>
        <p:cxnSp>
          <p:nvCxnSpPr>
            <p:cNvPr id="28" name="Прямая соединительная линия 87">
              <a:extLst>
                <a:ext uri="{FF2B5EF4-FFF2-40B4-BE49-F238E27FC236}">
                  <a16:creationId xmlns:a16="http://schemas.microsoft.com/office/drawing/2014/main" xmlns="" id="{63D715BE-64D1-4BC0-94FF-A5DA95FD2C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88">
              <a:extLst>
                <a:ext uri="{FF2B5EF4-FFF2-40B4-BE49-F238E27FC236}">
                  <a16:creationId xmlns:a16="http://schemas.microsoft.com/office/drawing/2014/main" xmlns="" id="{8AA15B16-28B7-4161-90CA-6D337E8FCC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единительная линия 89">
            <a:extLst>
              <a:ext uri="{FF2B5EF4-FFF2-40B4-BE49-F238E27FC236}">
                <a16:creationId xmlns:a16="http://schemas.microsoft.com/office/drawing/2014/main" xmlns="" id="{F3342159-0B99-4914-B0A2-B963136E30F2}"/>
              </a:ext>
            </a:extLst>
          </p:cNvPr>
          <p:cNvCxnSpPr>
            <a:cxnSpLocks/>
          </p:cNvCxnSpPr>
          <p:nvPr/>
        </p:nvCxnSpPr>
        <p:spPr>
          <a:xfrm flipH="1">
            <a:off x="7547453" y="4271006"/>
            <a:ext cx="1" cy="2122851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90">
            <a:extLst>
              <a:ext uri="{FF2B5EF4-FFF2-40B4-BE49-F238E27FC236}">
                <a16:creationId xmlns:a16="http://schemas.microsoft.com/office/drawing/2014/main" xmlns="" id="{C2D1FFB8-177D-49C0-8F76-7ECF97048FF6}"/>
              </a:ext>
            </a:extLst>
          </p:cNvPr>
          <p:cNvGrpSpPr/>
          <p:nvPr/>
        </p:nvGrpSpPr>
        <p:grpSpPr>
          <a:xfrm>
            <a:off x="4360658" y="1661698"/>
            <a:ext cx="1224682" cy="326118"/>
            <a:chOff x="3344182" y="1405131"/>
            <a:chExt cx="927651" cy="458297"/>
          </a:xfrm>
        </p:grpSpPr>
        <p:cxnSp>
          <p:nvCxnSpPr>
            <p:cNvPr id="32" name="Прямая соединительная линия 91">
              <a:extLst>
                <a:ext uri="{FF2B5EF4-FFF2-40B4-BE49-F238E27FC236}">
                  <a16:creationId xmlns:a16="http://schemas.microsoft.com/office/drawing/2014/main" xmlns="" id="{7DFC177C-98E7-41A5-8782-732096300B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1831" y="1405131"/>
              <a:ext cx="2" cy="458297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92">
              <a:extLst>
                <a:ext uri="{FF2B5EF4-FFF2-40B4-BE49-F238E27FC236}">
                  <a16:creationId xmlns:a16="http://schemas.microsoft.com/office/drawing/2014/main" xmlns="" id="{63992066-DCB8-458B-9340-5BCD641E2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4182" y="1407548"/>
              <a:ext cx="927649" cy="0"/>
            </a:xfrm>
            <a:prstGeom prst="line">
              <a:avLst/>
            </a:prstGeom>
            <a:ln w="9525">
              <a:solidFill>
                <a:srgbClr val="DF71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94">
            <a:extLst>
              <a:ext uri="{FF2B5EF4-FFF2-40B4-BE49-F238E27FC236}">
                <a16:creationId xmlns:a16="http://schemas.microsoft.com/office/drawing/2014/main" xmlns="" id="{64926FE6-8D91-43B6-9280-869FFE0C78CD}"/>
              </a:ext>
            </a:extLst>
          </p:cNvPr>
          <p:cNvCxnSpPr>
            <a:cxnSpLocks/>
          </p:cNvCxnSpPr>
          <p:nvPr/>
        </p:nvCxnSpPr>
        <p:spPr>
          <a:xfrm>
            <a:off x="209451" y="1421283"/>
            <a:ext cx="0" cy="1072615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">
            <a:extLst>
              <a:ext uri="{FF2B5EF4-FFF2-40B4-BE49-F238E27FC236}">
                <a16:creationId xmlns:a16="http://schemas.microsoft.com/office/drawing/2014/main" xmlns="" id="{34ADE8BF-F3D4-4FAF-B7B0-5F46106C0972}"/>
              </a:ext>
            </a:extLst>
          </p:cNvPr>
          <p:cNvGrpSpPr/>
          <p:nvPr/>
        </p:nvGrpSpPr>
        <p:grpSpPr>
          <a:xfrm>
            <a:off x="4526037" y="4937748"/>
            <a:ext cx="609009" cy="550836"/>
            <a:chOff x="1985380" y="5653201"/>
            <a:chExt cx="609009" cy="550836"/>
          </a:xfrm>
          <a:solidFill>
            <a:schemeClr val="bg1">
              <a:lumMod val="65000"/>
            </a:schemeClr>
          </a:solidFill>
        </p:grpSpPr>
        <p:grpSp>
          <p:nvGrpSpPr>
            <p:cNvPr id="36" name="Group 46">
              <a:extLst>
                <a:ext uri="{FF2B5EF4-FFF2-40B4-BE49-F238E27FC236}">
                  <a16:creationId xmlns:a16="http://schemas.microsoft.com/office/drawing/2014/main" xmlns="" id="{4E3B6494-4D3E-4FAD-80F9-048564AC8F69}"/>
                </a:ext>
              </a:extLst>
            </p:cNvPr>
            <p:cNvGrpSpPr/>
            <p:nvPr/>
          </p:nvGrpSpPr>
          <p:grpSpPr>
            <a:xfrm>
              <a:off x="2036190" y="5653201"/>
              <a:ext cx="495612" cy="440803"/>
              <a:chOff x="6357938" y="3535363"/>
              <a:chExt cx="465138" cy="406400"/>
            </a:xfrm>
            <a:grpFill/>
          </p:grpSpPr>
          <p:sp>
            <p:nvSpPr>
              <p:cNvPr id="38" name="AutoShape 43">
                <a:extLst>
                  <a:ext uri="{FF2B5EF4-FFF2-40B4-BE49-F238E27FC236}">
                    <a16:creationId xmlns:a16="http://schemas.microsoft.com/office/drawing/2014/main" xmlns="" id="{DA215C45-22CA-4919-9706-EC08233CA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  <p:sp>
            <p:nvSpPr>
              <p:cNvPr id="39" name="AutoShape 44">
                <a:extLst>
                  <a:ext uri="{FF2B5EF4-FFF2-40B4-BE49-F238E27FC236}">
                    <a16:creationId xmlns:a16="http://schemas.microsoft.com/office/drawing/2014/main" xmlns="" id="{B4AEE553-C09C-405F-A561-82C264B8A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  <p:sp>
            <p:nvSpPr>
              <p:cNvPr id="40" name="AutoShape 45">
                <a:extLst>
                  <a:ext uri="{FF2B5EF4-FFF2-40B4-BE49-F238E27FC236}">
                    <a16:creationId xmlns:a16="http://schemas.microsoft.com/office/drawing/2014/main" xmlns="" id="{5B2716AD-2BF0-48B8-836C-6B0CF7D68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225D67C1-6F9D-4E4F-8A5D-B7C539BB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380" y="6031155"/>
              <a:ext cx="609009" cy="172882"/>
            </a:xfrm>
            <a:custGeom>
              <a:avLst/>
              <a:gdLst>
                <a:gd name="T0" fmla="*/ 221632 w 619"/>
                <a:gd name="T1" fmla="*/ 42196 h 266"/>
                <a:gd name="T2" fmla="*/ 221632 w 619"/>
                <a:gd name="T3" fmla="*/ 42196 h 266"/>
                <a:gd name="T4" fmla="*/ 179314 w 619"/>
                <a:gd name="T5" fmla="*/ 0 h 266"/>
                <a:gd name="T6" fmla="*/ 168914 w 619"/>
                <a:gd name="T7" fmla="*/ 0 h 266"/>
                <a:gd name="T8" fmla="*/ 168914 w 619"/>
                <a:gd name="T9" fmla="*/ 10370 h 266"/>
                <a:gd name="T10" fmla="*/ 200473 w 619"/>
                <a:gd name="T11" fmla="*/ 42196 h 266"/>
                <a:gd name="T12" fmla="*/ 21159 w 619"/>
                <a:gd name="T13" fmla="*/ 42196 h 266"/>
                <a:gd name="T14" fmla="*/ 52718 w 619"/>
                <a:gd name="T15" fmla="*/ 10370 h 266"/>
                <a:gd name="T16" fmla="*/ 52718 w 619"/>
                <a:gd name="T17" fmla="*/ 0 h 266"/>
                <a:gd name="T18" fmla="*/ 42318 w 619"/>
                <a:gd name="T19" fmla="*/ 0 h 266"/>
                <a:gd name="T20" fmla="*/ 0 w 619"/>
                <a:gd name="T21" fmla="*/ 42196 h 266"/>
                <a:gd name="T22" fmla="*/ 0 w 619"/>
                <a:gd name="T23" fmla="*/ 47202 h 266"/>
                <a:gd name="T24" fmla="*/ 0 w 619"/>
                <a:gd name="T25" fmla="*/ 52566 h 266"/>
                <a:gd name="T26" fmla="*/ 42318 w 619"/>
                <a:gd name="T27" fmla="*/ 94761 h 266"/>
                <a:gd name="T28" fmla="*/ 52718 w 619"/>
                <a:gd name="T29" fmla="*/ 94761 h 266"/>
                <a:gd name="T30" fmla="*/ 52718 w 619"/>
                <a:gd name="T31" fmla="*/ 84034 h 266"/>
                <a:gd name="T32" fmla="*/ 21159 w 619"/>
                <a:gd name="T33" fmla="*/ 52566 h 266"/>
                <a:gd name="T34" fmla="*/ 200473 w 619"/>
                <a:gd name="T35" fmla="*/ 52566 h 266"/>
                <a:gd name="T36" fmla="*/ 168914 w 619"/>
                <a:gd name="T37" fmla="*/ 84034 h 266"/>
                <a:gd name="T38" fmla="*/ 168914 w 619"/>
                <a:gd name="T39" fmla="*/ 94761 h 266"/>
                <a:gd name="T40" fmla="*/ 179314 w 619"/>
                <a:gd name="T41" fmla="*/ 94761 h 266"/>
                <a:gd name="T42" fmla="*/ 221632 w 619"/>
                <a:gd name="T43" fmla="*/ 52566 h 266"/>
                <a:gd name="T44" fmla="*/ 221632 w 619"/>
                <a:gd name="T45" fmla="*/ 47202 h 266"/>
                <a:gd name="T46" fmla="*/ 221632 w 619"/>
                <a:gd name="T47" fmla="*/ 42196 h 2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9" h="266">
                  <a:moveTo>
                    <a:pt x="618" y="118"/>
                  </a:moveTo>
                  <a:lnTo>
                    <a:pt x="618" y="118"/>
                  </a:lnTo>
                  <a:cubicBezTo>
                    <a:pt x="500" y="0"/>
                    <a:pt x="500" y="0"/>
                    <a:pt x="500" y="0"/>
                  </a:cubicBezTo>
                  <a:cubicBezTo>
                    <a:pt x="500" y="0"/>
                    <a:pt x="486" y="0"/>
                    <a:pt x="471" y="0"/>
                  </a:cubicBezTo>
                  <a:cubicBezTo>
                    <a:pt x="471" y="14"/>
                    <a:pt x="471" y="14"/>
                    <a:pt x="471" y="29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7" y="14"/>
                    <a:pt x="147" y="14"/>
                    <a:pt x="147" y="0"/>
                  </a:cubicBezTo>
                  <a:cubicBezTo>
                    <a:pt x="132" y="0"/>
                    <a:pt x="118" y="0"/>
                    <a:pt x="118" y="0"/>
                  </a:cubicBezTo>
                  <a:cubicBezTo>
                    <a:pt x="0" y="118"/>
                    <a:pt x="0" y="118"/>
                    <a:pt x="0" y="118"/>
                  </a:cubicBezTo>
                  <a:lnTo>
                    <a:pt x="0" y="132"/>
                  </a:lnTo>
                  <a:lnTo>
                    <a:pt x="0" y="147"/>
                  </a:lnTo>
                  <a:cubicBezTo>
                    <a:pt x="118" y="265"/>
                    <a:pt x="118" y="265"/>
                    <a:pt x="118" y="265"/>
                  </a:cubicBezTo>
                  <a:cubicBezTo>
                    <a:pt x="118" y="265"/>
                    <a:pt x="132" y="265"/>
                    <a:pt x="147" y="265"/>
                  </a:cubicBezTo>
                  <a:cubicBezTo>
                    <a:pt x="147" y="250"/>
                    <a:pt x="147" y="250"/>
                    <a:pt x="147" y="235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59" y="147"/>
                    <a:pt x="559" y="147"/>
                    <a:pt x="559" y="147"/>
                  </a:cubicBezTo>
                  <a:cubicBezTo>
                    <a:pt x="471" y="235"/>
                    <a:pt x="471" y="235"/>
                    <a:pt x="471" y="235"/>
                  </a:cubicBezTo>
                  <a:cubicBezTo>
                    <a:pt x="471" y="250"/>
                    <a:pt x="471" y="250"/>
                    <a:pt x="471" y="265"/>
                  </a:cubicBezTo>
                  <a:cubicBezTo>
                    <a:pt x="486" y="265"/>
                    <a:pt x="500" y="265"/>
                    <a:pt x="500" y="265"/>
                  </a:cubicBezTo>
                  <a:cubicBezTo>
                    <a:pt x="618" y="147"/>
                    <a:pt x="618" y="147"/>
                    <a:pt x="618" y="147"/>
                  </a:cubicBezTo>
                  <a:lnTo>
                    <a:pt x="618" y="132"/>
                  </a:lnTo>
                  <a:lnTo>
                    <a:pt x="618" y="1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Freeform 23">
            <a:extLst>
              <a:ext uri="{FF2B5EF4-FFF2-40B4-BE49-F238E27FC236}">
                <a16:creationId xmlns:a16="http://schemas.microsoft.com/office/drawing/2014/main" xmlns="" id="{ACD52289-9794-4350-AA26-51581A394165}"/>
              </a:ext>
            </a:extLst>
          </p:cNvPr>
          <p:cNvSpPr>
            <a:spLocks noEditPoints="1"/>
          </p:cNvSpPr>
          <p:nvPr/>
        </p:nvSpPr>
        <p:spPr bwMode="auto">
          <a:xfrm>
            <a:off x="3992927" y="3054906"/>
            <a:ext cx="546795" cy="453661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xmlns="" id="{1559132C-9DC4-4DB0-8D1D-20A761E6FC04}"/>
              </a:ext>
            </a:extLst>
          </p:cNvPr>
          <p:cNvSpPr>
            <a:spLocks noEditPoints="1"/>
          </p:cNvSpPr>
          <p:nvPr/>
        </p:nvSpPr>
        <p:spPr bwMode="auto">
          <a:xfrm>
            <a:off x="3978867" y="1323879"/>
            <a:ext cx="510739" cy="501728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xmlns="" id="{CB03D31F-0027-4C08-8F63-63E432C1BFEC}"/>
              </a:ext>
            </a:extLst>
          </p:cNvPr>
          <p:cNvSpPr>
            <a:spLocks/>
          </p:cNvSpPr>
          <p:nvPr/>
        </p:nvSpPr>
        <p:spPr bwMode="auto">
          <a:xfrm>
            <a:off x="4033563" y="4628344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  <a:sym typeface="Gill Sans" charset="0"/>
            </a:endParaRPr>
          </a:p>
        </p:txBody>
      </p:sp>
      <p:sp>
        <p:nvSpPr>
          <p:cNvPr id="46" name="Shape 7068">
            <a:extLst>
              <a:ext uri="{FF2B5EF4-FFF2-40B4-BE49-F238E27FC236}">
                <a16:creationId xmlns:a16="http://schemas.microsoft.com/office/drawing/2014/main" xmlns="" id="{35E1C15D-CCC3-498F-9015-39546FD7EF88}"/>
              </a:ext>
            </a:extLst>
          </p:cNvPr>
          <p:cNvSpPr/>
          <p:nvPr/>
        </p:nvSpPr>
        <p:spPr>
          <a:xfrm>
            <a:off x="7823215" y="4567489"/>
            <a:ext cx="3649487" cy="33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r>
              <a:rPr lang="ru-RU" sz="18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РАЗВИТИЕ СТАРТАП ПРОЕКТОВ</a:t>
            </a:r>
          </a:p>
        </p:txBody>
      </p:sp>
      <p:sp>
        <p:nvSpPr>
          <p:cNvPr id="47" name="Shape 7069">
            <a:extLst>
              <a:ext uri="{FF2B5EF4-FFF2-40B4-BE49-F238E27FC236}">
                <a16:creationId xmlns:a16="http://schemas.microsoft.com/office/drawing/2014/main" xmlns="" id="{E09BC6BE-030E-49AD-8FED-C0711E8732C6}"/>
              </a:ext>
            </a:extLst>
          </p:cNvPr>
          <p:cNvSpPr/>
          <p:nvPr/>
        </p:nvSpPr>
        <p:spPr>
          <a:xfrm>
            <a:off x="7875417" y="3684375"/>
            <a:ext cx="3763747" cy="46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 algn="just"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СТАНДАРТЫ WORLDSKILLS (ПОДГОТОВКА И СЕРТИФИКАЦИЯ)</a:t>
            </a:r>
          </a:p>
        </p:txBody>
      </p:sp>
      <p:sp>
        <p:nvSpPr>
          <p:cNvPr id="48" name="Shape 7070">
            <a:extLst>
              <a:ext uri="{FF2B5EF4-FFF2-40B4-BE49-F238E27FC236}">
                <a16:creationId xmlns:a16="http://schemas.microsoft.com/office/drawing/2014/main" xmlns="" id="{559563CD-1A16-4525-BEB9-F0B6F92EA72E}"/>
              </a:ext>
            </a:extLst>
          </p:cNvPr>
          <p:cNvSpPr/>
          <p:nvPr/>
        </p:nvSpPr>
        <p:spPr>
          <a:xfrm>
            <a:off x="7858577" y="2897725"/>
            <a:ext cx="3653598" cy="548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 anchor="ctr">
            <a:spAutoFit/>
          </a:bodyPr>
          <a:lstStyle>
            <a:lvl1pPr algn="r">
              <a:defRPr sz="3500"/>
            </a:lvl1pPr>
          </a:lstStyle>
          <a:p>
            <a:pPr algn="l"/>
            <a:r>
              <a:rPr lang="ru-RU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ТРЕНИРОВОЧНЫЙ ЛАГЕРЬ </a:t>
            </a:r>
            <a:r>
              <a:rPr lang="en-US" sz="1600" b="1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WORLDSKILLS</a:t>
            </a:r>
          </a:p>
        </p:txBody>
      </p:sp>
      <p:sp>
        <p:nvSpPr>
          <p:cNvPr id="49" name="Shape 7067">
            <a:extLst>
              <a:ext uri="{FF2B5EF4-FFF2-40B4-BE49-F238E27FC236}">
                <a16:creationId xmlns:a16="http://schemas.microsoft.com/office/drawing/2014/main" xmlns="" id="{998BF6FD-22CF-4EA0-B2F5-FFDB93029273}"/>
              </a:ext>
            </a:extLst>
          </p:cNvPr>
          <p:cNvSpPr/>
          <p:nvPr/>
        </p:nvSpPr>
        <p:spPr>
          <a:xfrm>
            <a:off x="8215350" y="5119319"/>
            <a:ext cx="3363406" cy="46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517" tIns="27517" rIns="27517" bIns="27517">
            <a:spAutoFit/>
          </a:bodyPr>
          <a:lstStyle>
            <a:lvl1pPr algn="r">
              <a:lnSpc>
                <a:spcPct val="120000"/>
              </a:lnSpc>
              <a:spcBef>
                <a:spcPts val="2500"/>
              </a:spcBef>
              <a:defRPr sz="2000"/>
            </a:lvl1pPr>
          </a:lstStyle>
          <a:p>
            <a:pPr>
              <a:lnSpc>
                <a:spcPts val="1625"/>
              </a:lnSpc>
              <a:spcBef>
                <a:spcPts val="0"/>
              </a:spcBef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БИЗНЕС-ИНКУБАТОРЫ/ТЕХНОПАРКИ -  ИННОВАЦИОННЫЕ СТАРТАП ПРОЕКТЫ  </a:t>
            </a:r>
          </a:p>
        </p:txBody>
      </p:sp>
      <p:pic>
        <p:nvPicPr>
          <p:cNvPr id="50" name="Picture 6" descr="Картинки по запросу worldskills icon">
            <a:extLst>
              <a:ext uri="{FF2B5EF4-FFF2-40B4-BE49-F238E27FC236}">
                <a16:creationId xmlns:a16="http://schemas.microsoft.com/office/drawing/2014/main" xmlns="" id="{F2FE3592-E4C0-4066-9923-9F73D83C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083" y="2784073"/>
            <a:ext cx="963910" cy="6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105">
            <a:extLst>
              <a:ext uri="{FF2B5EF4-FFF2-40B4-BE49-F238E27FC236}">
                <a16:creationId xmlns:a16="http://schemas.microsoft.com/office/drawing/2014/main" xmlns="" id="{5878B63F-2995-4413-A526-C26C18E44890}"/>
              </a:ext>
            </a:extLst>
          </p:cNvPr>
          <p:cNvGrpSpPr/>
          <p:nvPr/>
        </p:nvGrpSpPr>
        <p:grpSpPr>
          <a:xfrm>
            <a:off x="7790040" y="1285557"/>
            <a:ext cx="347473" cy="367441"/>
            <a:chOff x="2269866" y="2471298"/>
            <a:chExt cx="347473" cy="367441"/>
          </a:xfrm>
          <a:solidFill>
            <a:schemeClr val="bg1">
              <a:lumMod val="65000"/>
            </a:schemeClr>
          </a:solidFill>
        </p:grpSpPr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xmlns="" id="{1EAEEDC9-C8FD-4043-BF28-1A8E49ABE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548" y="2607091"/>
              <a:ext cx="137791" cy="23164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7" y="38"/>
                </a:cxn>
                <a:cxn ang="0">
                  <a:pos x="7" y="73"/>
                </a:cxn>
                <a:cxn ang="0">
                  <a:pos x="22" y="58"/>
                </a:cxn>
                <a:cxn ang="0">
                  <a:pos x="36" y="73"/>
                </a:cxn>
                <a:cxn ang="0">
                  <a:pos x="36" y="38"/>
                </a:cxn>
                <a:cxn ang="0">
                  <a:pos x="43" y="22"/>
                </a:cxn>
                <a:cxn ang="0">
                  <a:pos x="22" y="0"/>
                </a:cxn>
                <a:cxn ang="0">
                  <a:pos x="22" y="37"/>
                </a:cxn>
                <a:cxn ang="0">
                  <a:pos x="7" y="22"/>
                </a:cxn>
                <a:cxn ang="0">
                  <a:pos x="22" y="7"/>
                </a:cxn>
                <a:cxn ang="0">
                  <a:pos x="36" y="22"/>
                </a:cxn>
                <a:cxn ang="0">
                  <a:pos x="22" y="37"/>
                </a:cxn>
              </a:cxnLst>
              <a:rect l="0" t="0" r="r" b="b"/>
              <a:pathLst>
                <a:path w="43" h="7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xmlns="" id="{A135B1AB-4939-45D0-8871-BA97081F2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866" y="2471298"/>
              <a:ext cx="301542" cy="367441"/>
            </a:xfrm>
            <a:custGeom>
              <a:avLst/>
              <a:gdLst/>
              <a:ahLst/>
              <a:cxnLst>
                <a:cxn ang="0">
                  <a:pos x="78" y="160"/>
                </a:cxn>
                <a:cxn ang="0">
                  <a:pos x="24" y="160"/>
                </a:cxn>
                <a:cxn ang="0">
                  <a:pos x="24" y="22"/>
                </a:cxn>
                <a:cxn ang="0">
                  <a:pos x="89" y="22"/>
                </a:cxn>
                <a:cxn ang="0">
                  <a:pos x="123" y="57"/>
                </a:cxn>
                <a:cxn ang="0">
                  <a:pos x="151" y="57"/>
                </a:cxn>
                <a:cxn ang="0">
                  <a:pos x="151" y="52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84"/>
                </a:cxn>
                <a:cxn ang="0">
                  <a:pos x="101" y="184"/>
                </a:cxn>
                <a:cxn ang="0">
                  <a:pos x="78" y="162"/>
                </a:cxn>
                <a:cxn ang="0">
                  <a:pos x="78" y="160"/>
                </a:cxn>
              </a:cxnLst>
              <a:rect l="0" t="0" r="r" b="b"/>
              <a:pathLst>
                <a:path w="151" h="184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xmlns="" id="{095AA246-450F-4020-A991-F6436D656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585124"/>
              <a:ext cx="117822" cy="219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xmlns="" id="{88BD3A61-5CAF-4FD2-AC96-FEA2797D4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629057"/>
              <a:ext cx="117822" cy="259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xmlns="" id="{87AE99E8-BA8C-4EF1-8C98-9820EB200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0" y="2676984"/>
              <a:ext cx="117822" cy="219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7" name="Группа 116">
            <a:extLst>
              <a:ext uri="{FF2B5EF4-FFF2-40B4-BE49-F238E27FC236}">
                <a16:creationId xmlns:a16="http://schemas.microsoft.com/office/drawing/2014/main" xmlns="" id="{5BB9BF9A-F7F0-4F80-B572-B578A9718320}"/>
              </a:ext>
            </a:extLst>
          </p:cNvPr>
          <p:cNvGrpSpPr/>
          <p:nvPr/>
        </p:nvGrpSpPr>
        <p:grpSpPr>
          <a:xfrm>
            <a:off x="7790040" y="5050877"/>
            <a:ext cx="551205" cy="465940"/>
            <a:chOff x="800100" y="5418818"/>
            <a:chExt cx="367441" cy="367441"/>
          </a:xfrm>
          <a:solidFill>
            <a:schemeClr val="bg1">
              <a:lumMod val="65000"/>
            </a:schemeClr>
          </a:solidFill>
        </p:grpSpPr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xmlns="" id="{49D22515-191D-46A8-81D4-7BEF1FF37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936" y="5418818"/>
              <a:ext cx="259605" cy="25960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xmlns="" id="{24CD82D9-5DFD-441A-9ED7-2F65B7036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88" y="5524656"/>
              <a:ext cx="123812" cy="107836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xmlns="" id="{09CA20FD-4E07-4441-A18C-D57E2C5E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67" y="5654460"/>
              <a:ext cx="107836" cy="123812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Freeform 75">
              <a:extLst>
                <a:ext uri="{FF2B5EF4-FFF2-40B4-BE49-F238E27FC236}">
                  <a16:creationId xmlns:a16="http://schemas.microsoft.com/office/drawing/2014/main" xmlns="" id="{1F90C7B6-C9E7-4BCF-AF20-E20A4A86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5672432"/>
              <a:ext cx="113827" cy="11382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2" name="Прямая соединительная линия 121">
            <a:extLst>
              <a:ext uri="{FF2B5EF4-FFF2-40B4-BE49-F238E27FC236}">
                <a16:creationId xmlns:a16="http://schemas.microsoft.com/office/drawing/2014/main" xmlns="" id="{D0C4B81C-6B67-4159-8EEF-5355F2D192AE}"/>
              </a:ext>
            </a:extLst>
          </p:cNvPr>
          <p:cNvCxnSpPr>
            <a:cxnSpLocks/>
          </p:cNvCxnSpPr>
          <p:nvPr/>
        </p:nvCxnSpPr>
        <p:spPr>
          <a:xfrm>
            <a:off x="192617" y="4503097"/>
            <a:ext cx="0" cy="1231757"/>
          </a:xfrm>
          <a:prstGeom prst="line">
            <a:avLst/>
          </a:prstGeom>
          <a:ln w="9525">
            <a:solidFill>
              <a:srgbClr val="DF71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3">
            <a:extLst>
              <a:ext uri="{FF2B5EF4-FFF2-40B4-BE49-F238E27FC236}">
                <a16:creationId xmlns:a16="http://schemas.microsoft.com/office/drawing/2014/main" xmlns="" id="{CAA5693B-8FFA-438B-B266-434A9506EAA7}"/>
              </a:ext>
            </a:extLst>
          </p:cNvPr>
          <p:cNvSpPr txBox="1">
            <a:spLocks/>
          </p:cNvSpPr>
          <p:nvPr/>
        </p:nvSpPr>
        <p:spPr>
          <a:xfrm>
            <a:off x="249367" y="4963023"/>
            <a:ext cx="3648157" cy="705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625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ПРИЗНАНИЕ И СООТВЕТСТВИЕ ОБРАЗОВАТЕЛЬНЫХ ПРОГРАММ ПРОФСТАНДАРТАМ</a:t>
            </a:r>
            <a:endParaRPr lang="en-US" sz="1400" dirty="0">
              <a:solidFill>
                <a:srgbClr val="09233B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6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35046" y="2621032"/>
            <a:ext cx="1884879" cy="14641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endParaRPr lang="ru-RU" sz="7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7" y="2753068"/>
            <a:ext cx="875560" cy="875560"/>
          </a:xfrm>
          <a:prstGeom prst="rect">
            <a:avLst/>
          </a:prstGeom>
        </p:spPr>
      </p:pic>
      <p:sp>
        <p:nvSpPr>
          <p:cNvPr id="68" name="Shape 14629">
            <a:extLst>
              <a:ext uri="{FF2B5EF4-FFF2-40B4-BE49-F238E27FC236}">
                <a16:creationId xmlns:a16="http://schemas.microsoft.com/office/drawing/2014/main" xmlns="" id="{C2D8D30F-642E-4551-80A2-D6C87C4CFA77}"/>
              </a:ext>
            </a:extLst>
          </p:cNvPr>
          <p:cNvSpPr/>
          <p:nvPr/>
        </p:nvSpPr>
        <p:spPr>
          <a:xfrm>
            <a:off x="5126177" y="3692611"/>
            <a:ext cx="1893748" cy="3877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</a:t>
            </a:r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университетов</a:t>
            </a:r>
          </a:p>
        </p:txBody>
      </p:sp>
    </p:spTree>
    <p:extLst>
      <p:ext uri="{BB962C8B-B14F-4D97-AF65-F5344CB8AC3E}">
        <p14:creationId xmlns:p14="http://schemas.microsoft.com/office/powerpoint/2010/main" val="13579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43026" y="4667833"/>
            <a:ext cx="491075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ПОВЫШЕНИЕ СТОИМОСТИ ОБРАЗОВАТЕЛЬНОГО ГРАНТА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9627" y="2256742"/>
            <a:ext cx="487933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ЦЕНТРЫ АКАДЕМИЧЕСКОГО ПРЕВОСХОДСТВА НА БАЗЕ 10 ВУЗОВ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117979" y="2269191"/>
            <a:ext cx="2833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ТОП-200</a:t>
            </a:r>
          </a:p>
          <a:p>
            <a:pPr algn="just"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ТОП-500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56230" y="2951584"/>
            <a:ext cx="335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ИНОСТРАННЫХ СТУДЕНТОВ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68070" y="5686910"/>
            <a:ext cx="485089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СОВЕРШЕНСТВОВАНИЕ ЕНТ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381B513-7F14-4F0A-84D6-198F3ABA52C4}"/>
              </a:ext>
            </a:extLst>
          </p:cNvPr>
          <p:cNvSpPr/>
          <p:nvPr/>
        </p:nvSpPr>
        <p:spPr>
          <a:xfrm>
            <a:off x="8156230" y="3444960"/>
            <a:ext cx="32673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РОСТ ЗАРПЛАТЫ ППС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280737" y="6127692"/>
            <a:ext cx="444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ВНЕДРЕНИЕ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SBT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SAT, ACT, GMAT,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GRE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Скругленный прямоугольник 53">
            <a:extLst>
              <a:ext uri="{FF2B5EF4-FFF2-40B4-BE49-F238E27FC236}">
                <a16:creationId xmlns:a16="http://schemas.microsoft.com/office/drawing/2014/main" xmlns="" id="{3A3222D5-BE2E-4229-A6B6-0E829F966723}"/>
              </a:ext>
            </a:extLst>
          </p:cNvPr>
          <p:cNvSpPr/>
          <p:nvPr/>
        </p:nvSpPr>
        <p:spPr>
          <a:xfrm>
            <a:off x="1910918" y="2816685"/>
            <a:ext cx="4908043" cy="6263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300" dirty="0">
              <a:latin typeface="Segoe UI" panose="020B0502040204020203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</a:rPr>
              <a:t>Обновление образовательных программ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</a:rPr>
              <a:t>Обновление лабораторной базы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</a:rPr>
              <a:t>Привлечение зарубежных топ-менеджеров  и ученых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0918" y="5229981"/>
            <a:ext cx="46701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От 350 </a:t>
            </a:r>
            <a:r>
              <a:rPr lang="ru-RU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тыс.тг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. до  850 </a:t>
            </a:r>
            <a:r>
              <a:rPr lang="ru-RU" sz="1300" dirty="0" err="1">
                <a:latin typeface="Segoe UI" panose="020B0502040204020203" pitchFamily="34" charset="0"/>
                <a:cs typeface="Segoe UI" panose="020B0502040204020203" pitchFamily="34" charset="0"/>
              </a:rPr>
              <a:t>тыс.тг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9628" y="3652481"/>
            <a:ext cx="490804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F4DA1C"/>
              </a:buClr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ИНТЕРНАЦИОНАЛИЗАЦИЯ </a:t>
            </a:r>
          </a:p>
        </p:txBody>
      </p:sp>
      <p:sp>
        <p:nvSpPr>
          <p:cNvPr id="59" name="Скругленный прямоугольник 53">
            <a:extLst>
              <a:ext uri="{FF2B5EF4-FFF2-40B4-BE49-F238E27FC236}">
                <a16:creationId xmlns:a16="http://schemas.microsoft.com/office/drawing/2014/main" xmlns="" id="{3A3222D5-BE2E-4229-A6B6-0E829F966723}"/>
              </a:ext>
            </a:extLst>
          </p:cNvPr>
          <p:cNvSpPr/>
          <p:nvPr/>
        </p:nvSpPr>
        <p:spPr>
          <a:xfrm>
            <a:off x="1910918" y="3880180"/>
            <a:ext cx="4799524" cy="75198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</a:rPr>
              <a:t>Создание портала «</a:t>
            </a:r>
            <a:r>
              <a:rPr lang="en-US" sz="1300" dirty="0">
                <a:latin typeface="Segoe UI" panose="020B0502040204020203" pitchFamily="34" charset="0"/>
              </a:rPr>
              <a:t>Study in Kazakhstan</a:t>
            </a:r>
            <a:r>
              <a:rPr lang="ru-RU" sz="1300" dirty="0">
                <a:latin typeface="Segoe UI" panose="020B0502040204020203" pitchFamily="34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</a:rPr>
              <a:t>Открытие кампусов ведущих зарубежных вузов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</a:rPr>
              <a:t>«Дни образования </a:t>
            </a:r>
            <a:r>
              <a:rPr lang="en-US" sz="1300" dirty="0">
                <a:latin typeface="Segoe UI" panose="020B0502040204020203" pitchFamily="34" charset="0"/>
              </a:rPr>
              <a:t>KZ</a:t>
            </a:r>
            <a:r>
              <a:rPr lang="ru-RU" sz="1300" dirty="0">
                <a:latin typeface="Segoe UI" panose="020B0502040204020203" pitchFamily="34" charset="0"/>
              </a:rPr>
              <a:t>»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910918" y="6144295"/>
            <a:ext cx="53698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Внедрение альтернативных механизмов зачисления в вуз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Введение 4 видов грантов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30">
            <a:extLst>
              <a:ext uri="{FF2B5EF4-FFF2-40B4-BE49-F238E27FC236}">
                <a16:creationId xmlns:a16="http://schemas.microsoft.com/office/drawing/2014/main" xmlns="" id="{E54EBB28-F5AE-4F7F-8031-89031B2DC039}"/>
              </a:ext>
            </a:extLst>
          </p:cNvPr>
          <p:cNvSpPr/>
          <p:nvPr/>
        </p:nvSpPr>
        <p:spPr>
          <a:xfrm>
            <a:off x="8900384" y="2167012"/>
            <a:ext cx="2051486" cy="74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8554">
              <a:defRPr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QS WUR</a:t>
            </a:r>
            <a:r>
              <a:rPr lang="kk-KZ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A4F1C1B-65BA-4E1A-9B8B-BC1EFD2F00E7}"/>
              </a:ext>
            </a:extLst>
          </p:cNvPr>
          <p:cNvSpPr/>
          <p:nvPr/>
        </p:nvSpPr>
        <p:spPr>
          <a:xfrm>
            <a:off x="7253618" y="3379958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40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A63702-F726-4828-869F-562E33BA6324}"/>
              </a:ext>
            </a:extLst>
          </p:cNvPr>
          <p:cNvSpPr/>
          <p:nvPr/>
        </p:nvSpPr>
        <p:spPr>
          <a:xfrm>
            <a:off x="7199979" y="2779962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3200" dirty="0">
              <a:latin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F508106-DBD3-4039-B20F-2FCFB009EF5E}"/>
              </a:ext>
            </a:extLst>
          </p:cNvPr>
          <p:cNvSpPr/>
          <p:nvPr/>
        </p:nvSpPr>
        <p:spPr>
          <a:xfrm>
            <a:off x="7222360" y="2234252"/>
            <a:ext cx="568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600" dirty="0">
              <a:latin typeface="Segoe UI" panose="020B0502040204020203" pitchFamily="34" charset="0"/>
            </a:endParaRPr>
          </a:p>
        </p:txBody>
      </p:sp>
      <p:sp>
        <p:nvSpPr>
          <p:cNvPr id="40" name="Прямоугольник 62"/>
          <p:cNvSpPr/>
          <p:nvPr/>
        </p:nvSpPr>
        <p:spPr>
          <a:xfrm>
            <a:off x="1910920" y="285981"/>
            <a:ext cx="9633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РАЗВИТИЕ ВЫСШЕГО  И ПОСЛЕВУЗОВСКОГО ОБРАЗОВАНИЯ</a:t>
            </a:r>
          </a:p>
        </p:txBody>
      </p:sp>
      <p:cxnSp>
        <p:nvCxnSpPr>
          <p:cNvPr id="33" name="Straight Connector 6"/>
          <p:cNvCxnSpPr/>
          <p:nvPr/>
        </p:nvCxnSpPr>
        <p:spPr>
          <a:xfrm flipV="1">
            <a:off x="1968069" y="1963614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Oval 7"/>
          <p:cNvSpPr/>
          <p:nvPr/>
        </p:nvSpPr>
        <p:spPr>
          <a:xfrm>
            <a:off x="640417" y="1418534"/>
            <a:ext cx="1270502" cy="111126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6" name="Прямоугольник 48"/>
          <p:cNvSpPr>
            <a:spLocks noChangeArrowheads="1"/>
          </p:cNvSpPr>
          <p:nvPr/>
        </p:nvSpPr>
        <p:spPr bwMode="auto">
          <a:xfrm>
            <a:off x="6079753" y="1666947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39" name="Прямоугольник 48"/>
          <p:cNvSpPr>
            <a:spLocks noChangeArrowheads="1"/>
          </p:cNvSpPr>
          <p:nvPr/>
        </p:nvSpPr>
        <p:spPr bwMode="auto">
          <a:xfrm>
            <a:off x="2554535" y="1605645"/>
            <a:ext cx="165570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г.</a:t>
            </a:r>
          </a:p>
        </p:txBody>
      </p:sp>
      <p:sp>
        <p:nvSpPr>
          <p:cNvPr id="41" name="Прямоугольник 48"/>
          <p:cNvSpPr>
            <a:spLocks noChangeArrowheads="1"/>
          </p:cNvSpPr>
          <p:nvPr/>
        </p:nvSpPr>
        <p:spPr bwMode="auto">
          <a:xfrm>
            <a:off x="9082416" y="1666948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РЕЗУЛЬТАТ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2" y="1605645"/>
            <a:ext cx="663173" cy="6631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53618" y="3918123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60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56230" y="3971194"/>
            <a:ext cx="3540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ОБНОВЛЕНИЕ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ЛАБОРАТОРИЙ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99979" y="4472636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74063" y="4422026"/>
            <a:ext cx="375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 НА ОСНОВЕ ПРОФ.СТАНДАРТОВ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14874" y="5139973"/>
            <a:ext cx="342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ДИПЛОМЫ СОБСТ.ОБРАЗЦА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222360" y="5057701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0737" y="5761899"/>
            <a:ext cx="476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НЕЗАВИСИМАЯ СЕРТИФИКАЦИЯ ВУЗОВ</a:t>
            </a:r>
          </a:p>
        </p:txBody>
      </p:sp>
    </p:spTree>
    <p:extLst>
      <p:ext uri="{BB962C8B-B14F-4D97-AF65-F5344CB8AC3E}">
        <p14:creationId xmlns:p14="http://schemas.microsoft.com/office/powerpoint/2010/main" val="4639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117271" y="378963"/>
            <a:ext cx="8937172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cap="all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Обеспечение преемственности и непрерывности обучения </a:t>
            </a:r>
            <a:endParaRPr lang="ru-RU" sz="2800" b="1" cap="all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09388" y="2494940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Прямоугольник 48"/>
          <p:cNvSpPr>
            <a:spLocks noChangeArrowheads="1"/>
          </p:cNvSpPr>
          <p:nvPr/>
        </p:nvSpPr>
        <p:spPr bwMode="auto">
          <a:xfrm>
            <a:off x="9034642" y="2201574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9541" y="1832242"/>
            <a:ext cx="3960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kk-KZ" b="1" cap="all" dirty="0">
                <a:latin typeface="Segoe UI" panose="020B0502040204020203" pitchFamily="34" charset="0"/>
                <a:cs typeface="Segoe UI" panose="020B0502040204020203" pitchFamily="34" charset="0"/>
              </a:rPr>
              <a:t>Формальное образование</a:t>
            </a:r>
            <a:endParaRPr lang="ru-RU" b="1" cap="al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5558" y="1798542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6" y="1948815"/>
            <a:ext cx="1041520" cy="104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6" y="1667125"/>
            <a:ext cx="699566" cy="699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00" y="2841556"/>
            <a:ext cx="699566" cy="6995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19540" y="2890740"/>
            <a:ext cx="8034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ru-RU" b="1" cap="all" dirty="0">
                <a:latin typeface="Segoe UI" panose="020B0502040204020203" pitchFamily="34" charset="0"/>
                <a:cs typeface="Segoe UI" panose="020B0502040204020203" pitchFamily="34" charset="0"/>
              </a:rPr>
              <a:t>Неформальное образование</a:t>
            </a:r>
          </a:p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«Серебряные университеты» на базе вузов для взрослого населения</a:t>
            </a:r>
          </a:p>
          <a:p>
            <a:pPr marL="12065" marR="5080">
              <a:spcBef>
                <a:spcPts val="600"/>
              </a:spcBef>
              <a:buClr>
                <a:srgbClr val="DF7146"/>
              </a:buClr>
              <a:tabLst>
                <a:tab pos="363220" algn="l"/>
              </a:tabLst>
            </a:pPr>
            <a:endParaRPr lang="ru-RU" cap="al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2" name="Схема 12"/>
          <p:cNvGraphicFramePr/>
          <p:nvPr>
            <p:extLst>
              <p:ext uri="{D42A27DB-BD31-4B8C-83A1-F6EECF244321}">
                <p14:modId xmlns:p14="http://schemas.microsoft.com/office/powerpoint/2010/main" val="1580149710"/>
              </p:ext>
            </p:extLst>
          </p:nvPr>
        </p:nvGraphicFramePr>
        <p:xfrm>
          <a:off x="1051900" y="3679590"/>
          <a:ext cx="11374795" cy="317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0" y="4016580"/>
            <a:ext cx="699566" cy="699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2671" y="4036760"/>
            <a:ext cx="151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latin typeface="Segoe UI" panose="020B0502040204020203" pitchFamily="34" charset="0"/>
                <a:cs typeface="Segoe UI" panose="020B0502040204020203" pitchFamily="34" charset="0"/>
              </a:rPr>
              <a:t>Массовые онлайн-курсы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16</a:t>
            </a:fld>
            <a:endParaRPr lang="ru-RU" dirty="0"/>
          </a:p>
        </p:txBody>
      </p:sp>
      <p:sp>
        <p:nvSpPr>
          <p:cNvPr id="4" name="Прямоугольник 45"/>
          <p:cNvSpPr/>
          <p:nvPr/>
        </p:nvSpPr>
        <p:spPr>
          <a:xfrm>
            <a:off x="1577693" y="334129"/>
            <a:ext cx="10614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МОДЕРНИЗАЦИЯ СИСТЕМЫ УПРАВЛЕНИЯ </a:t>
            </a: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ФИНАНСИРОВАНИЯ 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250" y="1750670"/>
            <a:ext cx="94181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1200"/>
              </a:spcBef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ПЕРЕДАЧА УПРАВЛЕНИЯ С РАЙОНОВ В ОБЛАСТЬ</a:t>
            </a:r>
          </a:p>
          <a:p>
            <a:pPr marL="265113" indent="-265113">
              <a:spcBef>
                <a:spcPts val="1200"/>
              </a:spcBef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ИЗМЕНЕНИЕ ПОРЯДКА НАЗНАЧЕНИЯ, РОТАЦИЯ ДИРЕКТОРОВ</a:t>
            </a:r>
          </a:p>
          <a:p>
            <a:pPr marL="265113" indent="-265113">
              <a:spcBef>
                <a:spcPts val="1200"/>
              </a:spcBef>
              <a:buFontTx/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КОРПОРАТИВНОЕ УПРАВЛЕНИЕ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ВСЕХ УРОВНЕЙ: ПОПЕЧИТЕЛЬСКИЙ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СОВЕТ, НАБЛЮДАТЕЛЬНЫЙ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СОВЕТЫ, СОВЕТЫ ДИРЕКТОРОВ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5113" indent="-265113">
              <a:spcBef>
                <a:spcPts val="1200"/>
              </a:spcBef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КАДРОВЫЙ РЕЗЕРВ «КОРПУС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ЛИДЕРОВ»</a:t>
            </a:r>
          </a:p>
          <a:p>
            <a:pPr marL="265113" indent="-265113">
              <a:spcBef>
                <a:spcPts val="1200"/>
              </a:spcBef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ПЕРСОНИФИЦИРОВАННОЕ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ФИНАНСИРОВАНИЕ НА ВСЕХ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УРОВНЯ</a:t>
            </a:r>
          </a:p>
          <a:p>
            <a:pPr marL="265113" indent="-265113">
              <a:spcBef>
                <a:spcPts val="1200"/>
              </a:spcBef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ГОСЗАКАЗ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НА ДОПОБРАЗОВАНИЕ,   ДЛЯ ДЕТЕЙ С ООП, ПОВЫШЕНИЕ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КВАЛИФИКАЦИИ</a:t>
            </a:r>
          </a:p>
          <a:p>
            <a:pPr marL="265113" indent="-265113">
              <a:spcBef>
                <a:spcPts val="1200"/>
              </a:spcBef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ОБРАЗОВАТЕЛЬНЫЙ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ГРАНТ - </a:t>
            </a:r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ПЕРСОНАЛЬНЫЙ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5113" indent="-265113">
              <a:spcBef>
                <a:spcPts val="1200"/>
              </a:spcBef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ДИФФЕРЕНЦИРОВАННЫЕ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ГРАНТЫ В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ВУЗАХ</a:t>
            </a:r>
          </a:p>
          <a:p>
            <a:pPr marL="265113" indent="-265113">
              <a:spcBef>
                <a:spcPts val="1200"/>
              </a:spcBef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МОДЕРНИЗАЦИЯ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ПОДУШЕВОГО ФИНАНСИРОВАНИЯ ШКОЛ И ОБЩЕЖИТИЙ </a:t>
            </a:r>
          </a:p>
        </p:txBody>
      </p:sp>
      <p:sp>
        <p:nvSpPr>
          <p:cNvPr id="6" name="Прямоугольник 117"/>
          <p:cNvSpPr/>
          <p:nvPr/>
        </p:nvSpPr>
        <p:spPr>
          <a:xfrm>
            <a:off x="548640" y="5520467"/>
            <a:ext cx="112288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cap="all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                     Эффективное управление – качество образования</a:t>
            </a:r>
          </a:p>
        </p:txBody>
      </p:sp>
      <p:pic>
        <p:nvPicPr>
          <p:cNvPr id="7" name="Picture 6" descr="Картинки по запросу КАДРЫ ИКОНК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15" y="1982902"/>
            <a:ext cx="548640" cy="5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80318" y="1668374"/>
            <a:ext cx="1334835" cy="1182717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63" y="1731142"/>
            <a:ext cx="3390836" cy="2036185"/>
          </a:xfrm>
          <a:prstGeom prst="rect">
            <a:avLst/>
          </a:prstGeom>
        </p:spPr>
      </p:pic>
      <p:sp>
        <p:nvSpPr>
          <p:cNvPr id="6" name="Прямоугольник 45"/>
          <p:cNvSpPr/>
          <p:nvPr/>
        </p:nvSpPr>
        <p:spPr>
          <a:xfrm>
            <a:off x="1893901" y="1806821"/>
            <a:ext cx="4149743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РАЗВИТИЕ ИНТЕЛЛЕКТУАЛЬНОГО ПОТЕНЦИАЛА НАУКИ</a:t>
            </a:r>
          </a:p>
        </p:txBody>
      </p:sp>
      <p:sp>
        <p:nvSpPr>
          <p:cNvPr id="7" name="Прямоугольник 57"/>
          <p:cNvSpPr/>
          <p:nvPr/>
        </p:nvSpPr>
        <p:spPr>
          <a:xfrm>
            <a:off x="1893901" y="2684063"/>
            <a:ext cx="4311381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МОДЕРНИЗАЦИЯ НАУЧНОЙ ИНФРАСТРУКТУРЫ И ЦИФРОВИЗАЦИЯ НАУКИ </a:t>
            </a:r>
          </a:p>
        </p:txBody>
      </p:sp>
      <p:sp>
        <p:nvSpPr>
          <p:cNvPr id="8" name="Прямоугольник 65"/>
          <p:cNvSpPr/>
          <p:nvPr/>
        </p:nvSpPr>
        <p:spPr>
          <a:xfrm>
            <a:off x="1893901" y="3679602"/>
            <a:ext cx="3894068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ПОВЫШЕНИЕ РЕЗУЛЬТАТИВНОСТИ И ИНТЕРНАЦИОНАЛИЗАЦИЯ</a:t>
            </a:r>
          </a:p>
        </p:txBody>
      </p:sp>
      <p:sp>
        <p:nvSpPr>
          <p:cNvPr id="9" name="Прямоугольник 71"/>
          <p:cNvSpPr/>
          <p:nvPr/>
        </p:nvSpPr>
        <p:spPr>
          <a:xfrm>
            <a:off x="1893901" y="5446208"/>
            <a:ext cx="4453721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МОДЕРНИЗАЦИЯ СИСТЕМЫ АДМИНИСТРИРОВАНИЯ И ФИНАНСИРОВАНИЯ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4EBB28-F5AE-4F7F-8031-89031B2DC039}"/>
              </a:ext>
            </a:extLst>
          </p:cNvPr>
          <p:cNvSpPr/>
          <p:nvPr/>
        </p:nvSpPr>
        <p:spPr>
          <a:xfrm>
            <a:off x="7226271" y="1287920"/>
            <a:ext cx="3504102" cy="381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9233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ОБЪЕМЫ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9233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ФИНАНСИРОВАНИЯ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9233B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48"/>
          <p:cNvSpPr/>
          <p:nvPr/>
        </p:nvSpPr>
        <p:spPr>
          <a:xfrm>
            <a:off x="1340200" y="1669047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</a:t>
            </a:r>
            <a:endParaRPr lang="ru-RU" sz="48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50"/>
          <p:cNvSpPr/>
          <p:nvPr/>
        </p:nvSpPr>
        <p:spPr>
          <a:xfrm>
            <a:off x="1336683" y="2591270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83544" y="546302"/>
            <a:ext cx="105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7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МОДЕРНИЗАЦИЯ НАУКИ</a:t>
            </a:r>
          </a:p>
        </p:txBody>
      </p:sp>
      <p:sp>
        <p:nvSpPr>
          <p:cNvPr id="35" name="Прямоугольник 65"/>
          <p:cNvSpPr/>
          <p:nvPr/>
        </p:nvSpPr>
        <p:spPr>
          <a:xfrm>
            <a:off x="1893901" y="4675141"/>
            <a:ext cx="2558587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0" dirty="0">
                <a:solidFill>
                  <a:srgbClr val="09233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КОММЕРЦИАЛИЗАЦИЯ</a:t>
            </a:r>
          </a:p>
        </p:txBody>
      </p:sp>
      <p:sp>
        <p:nvSpPr>
          <p:cNvPr id="28" name="Прямоугольник 52"/>
          <p:cNvSpPr/>
          <p:nvPr/>
        </p:nvSpPr>
        <p:spPr>
          <a:xfrm>
            <a:off x="1345901" y="3494918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9" name="Прямоугольник 54"/>
          <p:cNvSpPr/>
          <p:nvPr/>
        </p:nvSpPr>
        <p:spPr>
          <a:xfrm>
            <a:off x="1336683" y="4413881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0" name="Прямоугольник 54"/>
          <p:cNvSpPr/>
          <p:nvPr/>
        </p:nvSpPr>
        <p:spPr>
          <a:xfrm>
            <a:off x="1331878" y="5332844"/>
            <a:ext cx="538930" cy="83099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4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7" name="Oval 63"/>
          <p:cNvSpPr/>
          <p:nvPr/>
        </p:nvSpPr>
        <p:spPr>
          <a:xfrm flipH="1">
            <a:off x="9711670" y="2111960"/>
            <a:ext cx="682595" cy="660796"/>
          </a:xfrm>
          <a:prstGeom prst="ellipse">
            <a:avLst/>
          </a:prstGeom>
          <a:noFill/>
          <a:ln w="38100" cap="rnd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Arc 64"/>
          <p:cNvSpPr/>
          <p:nvPr/>
        </p:nvSpPr>
        <p:spPr>
          <a:xfrm flipH="1">
            <a:off x="9647964" y="2122086"/>
            <a:ext cx="773818" cy="761812"/>
          </a:xfrm>
          <a:prstGeom prst="arc">
            <a:avLst>
              <a:gd name="adj1" fmla="val 14990182"/>
              <a:gd name="adj2" fmla="val 17143529"/>
            </a:avLst>
          </a:prstGeom>
          <a:noFill/>
          <a:ln w="57150" cap="rnd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21281" y="2283289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0,13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%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82409" y="2858798"/>
            <a:ext cx="126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8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2018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47910" y="2825760"/>
            <a:ext cx="628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8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Arc 64"/>
          <p:cNvSpPr/>
          <p:nvPr/>
        </p:nvSpPr>
        <p:spPr>
          <a:xfrm flipH="1">
            <a:off x="10919630" y="2137605"/>
            <a:ext cx="665381" cy="611032"/>
          </a:xfrm>
          <a:prstGeom prst="arc">
            <a:avLst>
              <a:gd name="adj1" fmla="val 16510027"/>
              <a:gd name="adj2" fmla="val 16212414"/>
            </a:avLst>
          </a:prstGeom>
          <a:noFill/>
          <a:ln w="57150" cap="rnd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47910" y="228699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%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3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>
            <a:off x="10486840" y="2269591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3636" y="5182575"/>
            <a:ext cx="1909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НА НИОКР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ВВП: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КАЗАХСТАН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0,13%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ОЭСР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2,5% </a:t>
            </a:r>
          </a:p>
        </p:txBody>
      </p:sp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xmlns="" id="{9AD21935-2ECD-40A7-96A8-B932C8A63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178688"/>
              </p:ext>
            </p:extLst>
          </p:nvPr>
        </p:nvGraphicFramePr>
        <p:xfrm>
          <a:off x="8060772" y="4590548"/>
          <a:ext cx="3771564" cy="213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9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426"/>
          <p:cNvSpPr txBox="1"/>
          <p:nvPr/>
        </p:nvSpPr>
        <p:spPr>
          <a:xfrm>
            <a:off x="2573449" y="559981"/>
            <a:ext cx="7981772" cy="41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Open Sans"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Open Sans"/>
              </a:rPr>
              <a:t>НОВЫЕ ПОДХОДЫ РАЗВИТИЯ НАУКИ</a:t>
            </a:r>
            <a:endParaRPr sz="28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9" name="Google Shape;2247;p426"/>
          <p:cNvSpPr txBox="1"/>
          <p:nvPr/>
        </p:nvSpPr>
        <p:spPr>
          <a:xfrm>
            <a:off x="10965960" y="4171194"/>
            <a:ext cx="365788" cy="30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178196" y="3706276"/>
            <a:ext cx="2739113" cy="2844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08037" y="3816918"/>
            <a:ext cx="270927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УЧАСТИЕ В МЕЖДУНАРОДНЫХ НАУЧНЫХ ПРОЕКТАХ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РАЗВИТИЕ СОВМЕСТНЫХ ГРАНТОВЫХ ПРОГРАММ С МЕЖДУНАРОДНЫМИ ФОНДАМИ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ОБУЧЕНИЕ УЧЁНЫХ АКАДЕМИЧЕСКОМУ АНГЛИЙСКОМУ ЯЗЫКУ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ОБУЧЕНИЕ ПОДГОТОВКЕ ЗАЯВОК НА МЕЖДУНАРОДНЫЕ ГРАНТЫ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МОДЕРНИЗАЦИЯ СИСТЕМЫ ПОДГОТОВКИ КАДРОВ </a:t>
            </a:r>
            <a:r>
              <a:rPr lang="en-US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PHD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ПОСДОКТОРАНТУРА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Прямоугольник: скругленные углы 48">
            <a:extLst>
              <a:ext uri="{FF2B5EF4-FFF2-40B4-BE49-F238E27FC236}">
                <a16:creationId xmlns:a16="http://schemas.microsoft.com/office/drawing/2014/main" xmlns="" id="{92737222-0620-480E-B0F8-4864D21A95ED}"/>
              </a:ext>
            </a:extLst>
          </p:cNvPr>
          <p:cNvSpPr/>
          <p:nvPr/>
        </p:nvSpPr>
        <p:spPr>
          <a:xfrm>
            <a:off x="9144105" y="2127651"/>
            <a:ext cx="2773204" cy="1267640"/>
          </a:xfrm>
          <a:prstGeom prst="roundRect">
            <a:avLst>
              <a:gd name="adj" fmla="val 14696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РАЗВИТИЕ СОТРУДНИЧЕСТВА И ИНТЕГРАЦИЯ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МИРОВУЮ НАУКУ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85658" y="2127651"/>
            <a:ext cx="2721331" cy="4422825"/>
            <a:chOff x="4173615" y="290030"/>
            <a:chExt cx="2776265" cy="4329981"/>
          </a:xfrm>
        </p:grpSpPr>
        <p:sp>
          <p:nvSpPr>
            <p:cNvPr id="80" name="Google Shape;2225;p426"/>
            <p:cNvSpPr txBox="1"/>
            <p:nvPr/>
          </p:nvSpPr>
          <p:spPr>
            <a:xfrm>
              <a:off x="5790716" y="2267436"/>
              <a:ext cx="373170" cy="301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Google Shape;2252;p426"/>
            <p:cNvSpPr txBox="1"/>
            <p:nvPr/>
          </p:nvSpPr>
          <p:spPr>
            <a:xfrm>
              <a:off x="5931498" y="3654027"/>
              <a:ext cx="97291" cy="202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Прямоугольник: скругленные углы 39">
              <a:extLst>
                <a:ext uri="{FF2B5EF4-FFF2-40B4-BE49-F238E27FC236}">
                  <a16:creationId xmlns:a16="http://schemas.microsoft.com/office/drawing/2014/main" xmlns="" id="{B40CE2B5-B81B-4CDB-B179-DE5F3FAC4E17}"/>
                </a:ext>
              </a:extLst>
            </p:cNvPr>
            <p:cNvSpPr/>
            <p:nvPr/>
          </p:nvSpPr>
          <p:spPr>
            <a:xfrm>
              <a:off x="4173615" y="290030"/>
              <a:ext cx="2770372" cy="1241030"/>
            </a:xfrm>
            <a:prstGeom prst="roundRect">
              <a:avLst>
                <a:gd name="adj" fmla="val 15231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ОТСУТСТВИЕ ПОСТАНОВКИ РЕАЛЬНЫХ ЗАДАЧ И НИЗКАЯ РЕЗУЛЬТАТИВНОСТЬ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ПЦФ И ГФ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0EA3BE2-4DAC-4D82-86CD-2319806EC173}"/>
                </a:ext>
              </a:extLst>
            </p:cNvPr>
            <p:cNvSpPr/>
            <p:nvPr/>
          </p:nvSpPr>
          <p:spPr>
            <a:xfrm>
              <a:off x="4179508" y="1835517"/>
              <a:ext cx="2739929" cy="27844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A78C0AA8-91BC-44FA-A10A-3507ECFB2A08}"/>
                </a:ext>
              </a:extLst>
            </p:cNvPr>
            <p:cNvSpPr txBox="1"/>
            <p:nvPr/>
          </p:nvSpPr>
          <p:spPr>
            <a:xfrm>
              <a:off x="4858997" y="2091797"/>
              <a:ext cx="2090883" cy="30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817951" y="2127652"/>
            <a:ext cx="2661146" cy="4422823"/>
            <a:chOff x="7038624" y="297079"/>
            <a:chExt cx="2032672" cy="370735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7045373" y="1620333"/>
              <a:ext cx="2025923" cy="23840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Прямоугольник: скругленные углы 47">
              <a:extLst>
                <a:ext uri="{FF2B5EF4-FFF2-40B4-BE49-F238E27FC236}">
                  <a16:creationId xmlns:a16="http://schemas.microsoft.com/office/drawing/2014/main" xmlns="" id="{AADB5F34-0A46-49A3-AC36-86957D19C2FF}"/>
                </a:ext>
              </a:extLst>
            </p:cNvPr>
            <p:cNvSpPr/>
            <p:nvPr/>
          </p:nvSpPr>
          <p:spPr>
            <a:xfrm>
              <a:off x="7038624" y="297079"/>
              <a:ext cx="2012809" cy="1074525"/>
            </a:xfrm>
            <a:prstGeom prst="roundRect">
              <a:avLst>
                <a:gd name="adj" fmla="val 21608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НЕПРОЗРАЧНАЯ СИСТЕМА ПРИНЯТИЯ РЕШЕНИЙ И РАСПРЕДЕЛЕНИЯ ГРАНТОВ 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045373" y="1707423"/>
              <a:ext cx="2003132" cy="2102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ПОВЫШЕНИЕ ТРЕБОВАНИЙ К ЧЛЕНАМ ННС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ТРАНСПАРЕНТНЫЙ ОТБОР В ННС;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ОТКРЫТОЕ ГОЛОСОВАНИЕ И ОНЛАЙН-ТРАНСЛЯЦИЯ ЗАСЕДАНИЙ ННС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РАЗМЕЩЕНИЕ ВСЕХ РЕШЕНИЙ ННС В ОТКРЫТОМ ДОСТУПЕ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/>
                </a:rPr>
                <a:t>СТРАТЕГИЧЕСКОЕ УПРАВЛЕНИЕ И ЦИФРОВИЗАЦИЯ НАУКИ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/>
                </a:rPr>
                <a:t>ЭКОНОМИЧЕСКАЯ ЭКСПЕРТИЗА НАУЧНЫХ ПРОЕКТОВ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380145" y="3706276"/>
            <a:ext cx="2657860" cy="2844199"/>
            <a:chOff x="6639869" y="1703269"/>
            <a:chExt cx="2711513" cy="2902487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6639869" y="1703269"/>
              <a:ext cx="2711513" cy="29024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697893" y="1816178"/>
              <a:ext cx="2514661" cy="240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УВЕЛИЧЕНИЕ ФИНАНСИРОВАНИЯ НАУКИ 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ДО 1% ОТ ВВП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ЕЖЕГОДНЫЙ КОНКУРС НА ФИНАНСИРОВАНИЕ НАУЧНЫХ ПРОЕКТОВ НА 3-Х ЛЕТНИЙ ПЕРИОД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СОФИНАНСИРОВАНИЕ НИОКР </a:t>
              </a:r>
              <a:b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 СТОРОНЫ ЧАСТНОГО СЕКТОРА 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ДО 50%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 2025 Г.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1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ФИНАНСИРОВАНИЕ ДЛЯ УКРЕПЛЕНИЯ МТБ НИИ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3" name="Прямоугольник: скругленные углы 1">
            <a:extLst>
              <a:ext uri="{FF2B5EF4-FFF2-40B4-BE49-F238E27FC236}">
                <a16:creationId xmlns:a16="http://schemas.microsoft.com/office/drawing/2014/main" xmlns="" id="{4E87C6E4-BEC3-4ECF-B66C-AABD0D94678A}"/>
              </a:ext>
            </a:extLst>
          </p:cNvPr>
          <p:cNvSpPr/>
          <p:nvPr/>
        </p:nvSpPr>
        <p:spPr>
          <a:xfrm>
            <a:off x="6393729" y="2127652"/>
            <a:ext cx="2657860" cy="1287970"/>
          </a:xfrm>
          <a:prstGeom prst="roundRect">
            <a:avLst>
              <a:gd name="adj" fmla="val 16326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НЕДОСТАТОЧНЫЙ УРОВЕНЬ ФИНАНСИРОВАНИЯ НАУКИ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532896" y="3864230"/>
            <a:ext cx="261743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ОРИЕНТИРОВАТЬ НИР НА ЗАПРОСЫ ЭКОНОМИКИ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УСИЛИТЬ ТРЕБОВАНИЯ К РЕЗУЛЬТАТАМ НАУЧНЫХ ПРОЕКТОВ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ВНЕДРИТЬ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kumimoji="0" lang="kk-K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ОЦЕНКИ РЕЗУЛЬТАТИВНОСТИ НАУКИ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k-KZ" sz="11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ОБЯЗАТЕЛЬНЫЕ НАУЧНО-ТЕХНИЧЕСКИЕ ЗАДАЧИ ДЛЯ ВСЕХ ПРОЕКТОВ ПЦФ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99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2115840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0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4886797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1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7657755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2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 rot="5400000">
            <a:off x="10623662" y="3364579"/>
            <a:ext cx="194558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6" name="Oval 7"/>
          <p:cNvSpPr/>
          <p:nvPr/>
        </p:nvSpPr>
        <p:spPr>
          <a:xfrm>
            <a:off x="6122205" y="1446852"/>
            <a:ext cx="589530" cy="58337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107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69" y="1544272"/>
            <a:ext cx="360202" cy="3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19</a:t>
            </a:fld>
            <a:endParaRPr lang="ru-RU" dirty="0"/>
          </a:p>
        </p:txBody>
      </p:sp>
      <p:sp>
        <p:nvSpPr>
          <p:cNvPr id="3" name="Прямоугольник 33">
            <a:extLst>
              <a:ext uri="{FF2B5EF4-FFF2-40B4-BE49-F238E27FC236}">
                <a16:creationId xmlns:a16="http://schemas.microsoft.com/office/drawing/2014/main" xmlns="" id="{CA6FBD84-6766-4179-B012-2B3C22F6A272}"/>
              </a:ext>
            </a:extLst>
          </p:cNvPr>
          <p:cNvSpPr/>
          <p:nvPr/>
        </p:nvSpPr>
        <p:spPr>
          <a:xfrm>
            <a:off x="-28576" y="5193366"/>
            <a:ext cx="12220575" cy="1664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xmlns="" id="{2F9CAAFD-CB5C-4BAB-AAC9-494F814BACF1}"/>
              </a:ext>
            </a:extLst>
          </p:cNvPr>
          <p:cNvGrpSpPr/>
          <p:nvPr/>
        </p:nvGrpSpPr>
        <p:grpSpPr>
          <a:xfrm>
            <a:off x="2261636" y="2582809"/>
            <a:ext cx="8050288" cy="2197746"/>
            <a:chOff x="2432326" y="3138891"/>
            <a:chExt cx="8507395" cy="2423982"/>
          </a:xfrm>
        </p:grpSpPr>
        <p:sp>
          <p:nvSpPr>
            <p:cNvPr id="6" name="Oval 63"/>
            <p:cNvSpPr/>
            <p:nvPr/>
          </p:nvSpPr>
          <p:spPr>
            <a:xfrm flipH="1">
              <a:off x="4743776" y="3194323"/>
              <a:ext cx="2457180" cy="2368550"/>
            </a:xfrm>
            <a:prstGeom prst="ellipse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Arc 64"/>
            <p:cNvSpPr/>
            <p:nvPr/>
          </p:nvSpPr>
          <p:spPr>
            <a:xfrm flipH="1">
              <a:off x="4739362" y="3158832"/>
              <a:ext cx="2457183" cy="2368550"/>
            </a:xfrm>
            <a:prstGeom prst="arc">
              <a:avLst>
                <a:gd name="adj1" fmla="val 16240984"/>
                <a:gd name="adj2" fmla="val 16211243"/>
              </a:avLst>
            </a:prstGeom>
            <a:noFill/>
            <a:ln w="190500" cap="rnd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Прямоугольник 104"/>
            <p:cNvSpPr/>
            <p:nvPr/>
          </p:nvSpPr>
          <p:spPr>
            <a:xfrm>
              <a:off x="2432326" y="3603958"/>
              <a:ext cx="2354604" cy="9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800" b="1" kern="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89,7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kumimoji="0" lang="ru-RU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Прямоугольник 107"/>
            <p:cNvSpPr/>
            <p:nvPr/>
          </p:nvSpPr>
          <p:spPr>
            <a:xfrm>
              <a:off x="4931799" y="3785484"/>
              <a:ext cx="2119876" cy="1188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-150" dirty="0">
                  <a:latin typeface="Segoe UI" panose="020B0502040204020203" pitchFamily="34" charset="0"/>
                  <a:cs typeface="Segoe UI" panose="020B0502040204020203" pitchFamily="34" charset="0"/>
                </a:rPr>
                <a:t>11,5 ТРЛН.</a:t>
              </a:r>
            </a:p>
          </p:txBody>
        </p:sp>
        <p:sp>
          <p:nvSpPr>
            <p:cNvPr id="11" name="Arc 64">
              <a:extLst>
                <a:ext uri="{FF2B5EF4-FFF2-40B4-BE49-F238E27FC236}">
                  <a16:creationId xmlns:a16="http://schemas.microsoft.com/office/drawing/2014/main" xmlns="" id="{4477C2F7-626C-4781-AD85-E5BDE43485B7}"/>
                </a:ext>
              </a:extLst>
            </p:cNvPr>
            <p:cNvSpPr/>
            <p:nvPr/>
          </p:nvSpPr>
          <p:spPr>
            <a:xfrm rot="11759796" flipH="1">
              <a:off x="4819247" y="3138891"/>
              <a:ext cx="2389855" cy="2319641"/>
            </a:xfrm>
            <a:prstGeom prst="arc">
              <a:avLst>
                <a:gd name="adj1" fmla="val 20662252"/>
                <a:gd name="adj2" fmla="val 1925410"/>
              </a:avLst>
            </a:prstGeom>
            <a:noFill/>
            <a:ln w="190500" cap="rnd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t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6"/>
            <p:cNvSpPr/>
            <p:nvPr/>
          </p:nvSpPr>
          <p:spPr>
            <a:xfrm>
              <a:off x="7507544" y="4664545"/>
              <a:ext cx="3432177" cy="780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(1,3 ТРЛН.) </a:t>
              </a:r>
            </a:p>
            <a:p>
              <a:pPr lvl="0"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ЧАСТНЫЕ ИНВЕСТИЦИИ</a:t>
              </a:r>
            </a:p>
          </p:txBody>
        </p:sp>
        <p:sp>
          <p:nvSpPr>
            <p:cNvPr id="13" name="Прямоугольник 117"/>
            <p:cNvSpPr/>
            <p:nvPr/>
          </p:nvSpPr>
          <p:spPr>
            <a:xfrm>
              <a:off x="2585279" y="4630461"/>
              <a:ext cx="3010642" cy="780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(10,3 ТРЛН.)</a:t>
              </a:r>
            </a:p>
            <a:p>
              <a:pPr lvl="0">
                <a:defRPr/>
              </a:pPr>
              <a:r>
                <a:rPr lang="ru-RU" sz="2000" kern="0" dirty="0">
                  <a:solidFill>
                    <a:srgbClr val="0923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ГОС.БЮДЖЕТ</a:t>
              </a:r>
            </a:p>
          </p:txBody>
        </p:sp>
      </p:grpSp>
      <p:sp>
        <p:nvSpPr>
          <p:cNvPr id="14" name="Прямоугольник 119"/>
          <p:cNvSpPr/>
          <p:nvPr/>
        </p:nvSpPr>
        <p:spPr>
          <a:xfrm>
            <a:off x="687743" y="5609381"/>
            <a:ext cx="1689697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2016-2019 гг. </a:t>
            </a:r>
            <a:endParaRPr lang="ru-RU" sz="2000" b="1" dirty="0" smtClean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21"/>
          <p:cNvSpPr/>
          <p:nvPr/>
        </p:nvSpPr>
        <p:spPr>
          <a:xfrm>
            <a:off x="7964753" y="5484914"/>
            <a:ext cx="401756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spc="-150" dirty="0" smtClean="0">
                <a:solidFill>
                  <a:schemeClr val="accent4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РОСТ ФИНАНСИРОВАНИЯ</a:t>
            </a:r>
            <a:endParaRPr lang="ru-RU" sz="2800" b="1" spc="-150" dirty="0">
              <a:solidFill>
                <a:schemeClr val="accent4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56">
            <a:extLst>
              <a:ext uri="{FF2B5EF4-FFF2-40B4-BE49-F238E27FC236}">
                <a16:creationId xmlns:a16="http://schemas.microsoft.com/office/drawing/2014/main" xmlns="" id="{6997017B-3A19-402F-9F14-AF53CC4D78E1}"/>
              </a:ext>
            </a:extLst>
          </p:cNvPr>
          <p:cNvSpPr/>
          <p:nvPr/>
        </p:nvSpPr>
        <p:spPr>
          <a:xfrm>
            <a:off x="3716603" y="1629569"/>
            <a:ext cx="3302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3,8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C491D39D-BBDD-4C39-B952-EE84BF28223A}"/>
              </a:ext>
            </a:extLst>
          </p:cNvPr>
          <p:cNvSpPr/>
          <p:nvPr/>
        </p:nvSpPr>
        <p:spPr>
          <a:xfrm>
            <a:off x="4833019" y="1126693"/>
            <a:ext cx="171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b="1" kern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ВВП</a:t>
            </a:r>
            <a:endParaRPr lang="en-US" sz="3600" b="1" kern="0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2" descr="Картинки по запросу стрелка">
            <a:extLst>
              <a:ext uri="{FF2B5EF4-FFF2-40B4-BE49-F238E27FC236}">
                <a16:creationId xmlns:a16="http://schemas.microsoft.com/office/drawing/2014/main" xmlns="" id="{F31D9680-7297-4471-8F14-8E18C87A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25" y="1682509"/>
            <a:ext cx="689997" cy="7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982236" y="495251"/>
            <a:ext cx="10352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7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РАСХОДЫ НА РЕАЛИЗАЦИЮ ГОСУДАРСТВЕННОЙ ПРОГРАММЫ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3990" y="33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2106" y="3026527"/>
            <a:ext cx="3429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800" b="1" kern="0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11,3</a:t>
            </a:r>
            <a:r>
              <a:rPr lang="ru-RU" sz="2800" b="1" kern="0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4800" b="1" kern="0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 descr="Картинки по запросу стрелка">
            <a:extLst>
              <a:ext uri="{FF2B5EF4-FFF2-40B4-BE49-F238E27FC236}">
                <a16:creationId xmlns:a16="http://schemas.microsoft.com/office/drawing/2014/main" xmlns="" id="{F31D9680-7297-4471-8F14-8E18C87A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44" y="5838758"/>
            <a:ext cx="450407" cy="4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7123" y="5410457"/>
            <a:ext cx="873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Х</a:t>
            </a:r>
            <a:r>
              <a:rPr lang="ru-RU" sz="6600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742" y="6113532"/>
            <a:ext cx="4216005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2020-2025 гг.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68880" y="561349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1 868,4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73487" y="614431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11 578,4  </a:t>
            </a:r>
          </a:p>
        </p:txBody>
      </p:sp>
    </p:spTree>
    <p:extLst>
      <p:ext uri="{BB962C8B-B14F-4D97-AF65-F5344CB8AC3E}">
        <p14:creationId xmlns:p14="http://schemas.microsoft.com/office/powerpoint/2010/main" val="71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2701205" y="781044"/>
            <a:ext cx="6514569" cy="6366933"/>
          </a:xfrm>
          <a:prstGeom prst="ellipse">
            <a:avLst/>
          </a:prstGeom>
          <a:noFill/>
          <a:ln w="317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31025" y="2036586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2663" algn="ctr"/>
            <a:r>
              <a:rPr lang="ru-RU" cap="all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ПОВЫШение</a:t>
            </a:r>
            <a:r>
              <a:rPr lang="ru-RU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глобальной конкурентоспособности казахстанского образования и науки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31024" y="2036586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1660150" y="1205543"/>
            <a:ext cx="2562225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6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ЦЕЛИ:</a:t>
            </a:r>
            <a:endParaRPr lang="ru-RU" sz="3600" b="1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31025" y="3464645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00138" algn="ctr">
              <a:lnSpc>
                <a:spcPct val="90000"/>
              </a:lnSpc>
              <a:spcBef>
                <a:spcPct val="0"/>
              </a:spcBef>
              <a:tabLst>
                <a:tab pos="990600" algn="l"/>
              </a:tabLst>
            </a:pPr>
            <a:r>
              <a:rPr lang="ru-RU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Воспитание и обучение личности на основе общечеловеческих ценностей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31024" y="3464645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95690" y="4892704"/>
            <a:ext cx="5319234" cy="126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1738" algn="ctr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Увеличение вклада науки в социально-экономическое развитие страны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95689" y="4892704"/>
            <a:ext cx="1273780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83300" y="3482955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духовно-нравственной </a:t>
            </a:r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26" y="3697849"/>
            <a:ext cx="799504" cy="799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3" y="2235620"/>
            <a:ext cx="859081" cy="859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41" y="5136565"/>
            <a:ext cx="778189" cy="778189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759388" y="1995782"/>
            <a:ext cx="5114078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1350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Развитие кадрового потенциала системы образования и науки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59388" y="2912322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0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Модернизация содержания образования всех уровней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59388" y="3818934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7388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Развитие инфраструктуры и </a:t>
            </a:r>
            <a:r>
              <a:rPr lang="ru-RU" sz="1600" cap="all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цифровизациЯ</a:t>
            </a:r>
            <a:endParaRPr lang="ru-RU" sz="1600" cap="all" dirty="0">
              <a:solidFill>
                <a:schemeClr val="tx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759388" y="4735474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7388"/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Трансформация</a:t>
            </a:r>
            <a:r>
              <a:rPr lang="en-US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системы </a:t>
            </a:r>
            <a:endParaRPr lang="en-US" sz="1600" cap="all" dirty="0">
              <a:solidFill>
                <a:schemeClr val="tx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687388"/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управления и финансирования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59388" y="5652014"/>
            <a:ext cx="5144745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7238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Модернизация научно-исследовательской деятельности</a:t>
            </a:r>
          </a:p>
        </p:txBody>
      </p:sp>
      <p:sp>
        <p:nvSpPr>
          <p:cNvPr id="44" name="Oval 43"/>
          <p:cNvSpPr/>
          <p:nvPr/>
        </p:nvSpPr>
        <p:spPr>
          <a:xfrm>
            <a:off x="6758512" y="1995782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58512" y="2912322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751528" y="3818934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758512" y="4725546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758512" y="5654230"/>
            <a:ext cx="795867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0" y="2180344"/>
            <a:ext cx="463969" cy="421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77" y="3043977"/>
            <a:ext cx="542105" cy="54210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0" y="4035604"/>
            <a:ext cx="290943" cy="2909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33" y="4184715"/>
            <a:ext cx="274984" cy="2749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52" y="4825480"/>
            <a:ext cx="476717" cy="4767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06" y="5832783"/>
            <a:ext cx="427210" cy="427210"/>
          </a:xfrm>
          <a:prstGeom prst="rect">
            <a:avLst/>
          </a:prstGeom>
        </p:spPr>
      </p:pic>
      <p:sp>
        <p:nvSpPr>
          <p:cNvPr id="56" name="Прямоугольник 2"/>
          <p:cNvSpPr/>
          <p:nvPr/>
        </p:nvSpPr>
        <p:spPr>
          <a:xfrm>
            <a:off x="7547395" y="1218912"/>
            <a:ext cx="4434982" cy="783234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6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НАПРАВЛЕНИЯ:</a:t>
            </a:r>
            <a:endParaRPr lang="ru-RU" sz="3600" b="1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71394" y="308736"/>
            <a:ext cx="9588493" cy="98126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lIns="107508" tIns="53755" rIns="107508" bIns="53755"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ГОСУДАРСТВЕННАЯ ПРОГРАММА РАЗВИТИЯ ОБРАЗОВАНИЯ И НАУКИ 2020-2025 г</a:t>
            </a:r>
            <a:r>
              <a:rPr lang="ru-RU" sz="3200" dirty="0" smtClean="0">
                <a:solidFill>
                  <a:schemeClr val="bg1"/>
                </a:solidFill>
              </a:rPr>
              <a:t>г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/>
        </p:nvSpPr>
        <p:spPr>
          <a:xfrm>
            <a:off x="978462" y="33337"/>
            <a:ext cx="286780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20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25311" y="3032124"/>
            <a:ext cx="7954962" cy="8604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95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714760F-5777-408C-BC66-4B3DE230DC0C}"/>
              </a:ext>
            </a:extLst>
          </p:cNvPr>
          <p:cNvSpPr/>
          <p:nvPr/>
        </p:nvSpPr>
        <p:spPr>
          <a:xfrm>
            <a:off x="1040886" y="1481386"/>
            <a:ext cx="5169415" cy="5826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ОБЕСПЕЧЕНИЕ ВЫСОКОГО СТАТУСА ПЕДАГОГА, МОДЕРНИЗАЦИЯ  ПЕДОБРАЗОВАНИЯ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EEADAEE-6CC2-47E8-B39A-A9D68E8758EA}"/>
              </a:ext>
            </a:extLst>
          </p:cNvPr>
          <p:cNvSpPr/>
          <p:nvPr/>
        </p:nvSpPr>
        <p:spPr>
          <a:xfrm>
            <a:off x="1040886" y="2353607"/>
            <a:ext cx="5169416" cy="5861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СОКРАЩЕНИЕ РАЗРЫВА В КАЧЕСТВЕ ОБРАЗОВАНИЯ </a:t>
            </a:r>
            <a:r>
              <a:rPr lang="ru-RU" b="1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ГОРОД-</a:t>
            </a:r>
            <a:r>
              <a:rPr lang="kk-KZ" b="1" dirty="0" smtClean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СЕЛО</a:t>
            </a:r>
            <a:endParaRPr lang="ru-RU" b="1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EA7D0FC-261A-4F3E-A505-348318CDD920}"/>
              </a:ext>
            </a:extLst>
          </p:cNvPr>
          <p:cNvSpPr/>
          <p:nvPr/>
        </p:nvSpPr>
        <p:spPr>
          <a:xfrm>
            <a:off x="1040886" y="3173585"/>
            <a:ext cx="5169416" cy="4565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ОБЕСПЕЧЕНИЕ БЕЗОПАСНОЙ СРЕДЫ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1C0A054-29A2-47CA-A03C-7A0BBCA14CF7}"/>
              </a:ext>
            </a:extLst>
          </p:cNvPr>
          <p:cNvSpPr/>
          <p:nvPr/>
        </p:nvSpPr>
        <p:spPr>
          <a:xfrm>
            <a:off x="1040886" y="3916612"/>
            <a:ext cx="5169416" cy="6115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ВНЕДРЕНИЕ ОБНОВЛЕННОЙ СИСТЕМЫ ОЦЕНКИ КАЧЕСТВА ОБРАЗОВАНИЯ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8CAF5CB-F5E8-4EE5-896B-2ED4D8A01E5D}"/>
              </a:ext>
            </a:extLst>
          </p:cNvPr>
          <p:cNvSpPr/>
          <p:nvPr/>
        </p:nvSpPr>
        <p:spPr>
          <a:xfrm>
            <a:off x="1110486" y="5737620"/>
            <a:ext cx="5045992" cy="7067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ОБЕСПЕЧЕНИЕ ИНТЕЛЛЕКТУАЛЬНОГО, ДУХОВНО-НРАВСТВЕННОГО И ФИЗИЧЕСКОГО РАЗВИТИЯ 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1E8F82B-F990-4841-B8FA-791B4925DFB1}"/>
              </a:ext>
            </a:extLst>
          </p:cNvPr>
          <p:cNvSpPr/>
          <p:nvPr/>
        </p:nvSpPr>
        <p:spPr>
          <a:xfrm>
            <a:off x="7277100" y="1475016"/>
            <a:ext cx="4914900" cy="58607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ЦИФРОВАЯ ТРАНСФОРМАЦИЯ ОБРАЗОВАНИЯ, ОБЕСПЕЧЕНИЕ МТБ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C4BE0C03-2A5A-4AD0-96BA-132091037C0E}"/>
              </a:ext>
            </a:extLst>
          </p:cNvPr>
          <p:cNvSpPr/>
          <p:nvPr/>
        </p:nvSpPr>
        <p:spPr>
          <a:xfrm>
            <a:off x="7277100" y="2300053"/>
            <a:ext cx="4914900" cy="5943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kk-KZ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МОДЕРНИЗАЦИЯ </a:t>
            </a:r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СИСТЕМЫ УПРАВЛЕНИЯ И ФИНАНСИРОВАНИЯ 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3B42908-EACD-4A58-B142-7D342EBE1B93}"/>
              </a:ext>
            </a:extLst>
          </p:cNvPr>
          <p:cNvSpPr/>
          <p:nvPr/>
        </p:nvSpPr>
        <p:spPr>
          <a:xfrm>
            <a:off x="7277099" y="3120440"/>
            <a:ext cx="4914900" cy="5670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УКРЕПЛЕНИЕ ИНТЕЛЛЕКТУАЛЬНОГО ПОТЕНЦИАЛА НАУКИ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DEAE8F4-C6BA-467B-9482-C9ADEEFD929B}"/>
              </a:ext>
            </a:extLst>
          </p:cNvPr>
          <p:cNvSpPr/>
          <p:nvPr/>
        </p:nvSpPr>
        <p:spPr>
          <a:xfrm>
            <a:off x="7277100" y="4892541"/>
            <a:ext cx="4914900" cy="6169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ПОВЫШЕНИЕ  РЕЗУЛЬТАТИВНОСТИ НАУЧНЫХ  РАЗРАБОТОК </a:t>
            </a:r>
            <a:endParaRPr lang="ru-RU" dirty="0">
              <a:solidFill>
                <a:srgbClr val="0923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40885" y="4798024"/>
            <a:ext cx="5169416" cy="69567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ОБЕСПЕЧЕНИЕ ПРЕЕМСТВЕННОСТИ И НЕПРЕРЫВНОСТИ ОБУЧЕНИЯ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277100" y="3949710"/>
            <a:ext cx="4914900" cy="6356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09233B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МОДЕРНИЗАЦИЯ НАУЧНОЙ      ИНФРАСТРУКТУРЫ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7643" y="1464115"/>
            <a:ext cx="513264" cy="5969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27623" y="2333870"/>
            <a:ext cx="513264" cy="59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0421" y="3160657"/>
            <a:ext cx="513264" cy="4696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33199" y="3912360"/>
            <a:ext cx="509261" cy="615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35977" y="4793774"/>
            <a:ext cx="513264" cy="6999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7623" y="5733955"/>
            <a:ext cx="582863" cy="7042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75239" y="1481151"/>
            <a:ext cx="601861" cy="5738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675239" y="2299707"/>
            <a:ext cx="601861" cy="6011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75239" y="3123325"/>
            <a:ext cx="601862" cy="564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675238" y="3949710"/>
            <a:ext cx="601862" cy="6320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675239" y="4892541"/>
            <a:ext cx="601862" cy="6169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849014" y="323873"/>
            <a:ext cx="3132388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4658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1225497" y="3602500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Прямоугольник 48"/>
          <p:cNvSpPr>
            <a:spLocks noChangeArrowheads="1"/>
          </p:cNvSpPr>
          <p:nvPr/>
        </p:nvSpPr>
        <p:spPr bwMode="auto">
          <a:xfrm>
            <a:off x="1159774" y="4287193"/>
            <a:ext cx="1972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123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31" name="Прямоугольник 48"/>
          <p:cNvSpPr>
            <a:spLocks noChangeArrowheads="1"/>
          </p:cNvSpPr>
          <p:nvPr/>
        </p:nvSpPr>
        <p:spPr bwMode="auto">
          <a:xfrm>
            <a:off x="5191873" y="4287193"/>
            <a:ext cx="2018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420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379075" y="1422796"/>
            <a:ext cx="3422399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ЗАРПЛАТА ПЕДАГОГОВ РАВНА </a:t>
            </a:r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СРЕДНЕМЕСЯЧНОЙ ЗАРПЛАТЕ </a:t>
            </a:r>
            <a:r>
              <a:rPr lang="ru-RU" sz="16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ПО ЭКОНОМИКЕ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175133" y="5008350"/>
            <a:ext cx="607032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РОСТ УРОВНЯ ПЕДМАСТЕРСТВА ПЕДАГОГОВ </a:t>
            </a:r>
            <a:r>
              <a:rPr lang="ru-RU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(ЧЕЛОВЕК)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169226" y="1458556"/>
            <a:ext cx="6070323" cy="795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/>
          <a:p>
            <a:r>
              <a:rPr lang="ru-RU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РОСТ ЗАРПЛАТЫ ПЕДАГОГА </a:t>
            </a:r>
            <a:r>
              <a:rPr lang="ru-RU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(ТЕНГЕ)</a:t>
            </a:r>
          </a:p>
        </p:txBody>
      </p:sp>
      <p:sp>
        <p:nvSpPr>
          <p:cNvPr id="104" name="Прямоугольник 15"/>
          <p:cNvSpPr>
            <a:spLocks noChangeArrowheads="1"/>
          </p:cNvSpPr>
          <p:nvPr/>
        </p:nvSpPr>
        <p:spPr bwMode="auto">
          <a:xfrm>
            <a:off x="1225497" y="2234387"/>
            <a:ext cx="2124299" cy="76944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76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  <a:r>
              <a:rPr lang="ru-RU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endParaRPr lang="ru-RU" altLang="ru-RU" sz="4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7" name="Прямоугольник 22"/>
          <p:cNvSpPr>
            <a:spLocks noChangeArrowheads="1"/>
          </p:cNvSpPr>
          <p:nvPr/>
        </p:nvSpPr>
        <p:spPr bwMode="auto">
          <a:xfrm>
            <a:off x="4981640" y="2234387"/>
            <a:ext cx="2228720" cy="76944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194 </a:t>
            </a:r>
            <a:r>
              <a:rPr lang="ru-RU" altLang="ru-RU" sz="2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000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8379076" y="4970455"/>
            <a:ext cx="332872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85% </a:t>
            </a:r>
            <a:r>
              <a:rPr lang="ru-RU" sz="16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ПЕДАГОГОВ ИМЕЮТ  КВАЛИФИКАЦИОННЫЙ УРОВЕНЬ </a:t>
            </a:r>
            <a:r>
              <a:rPr lang="en-US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</a:t>
            </a:r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МАСТЕР, ИССЛЕДОВАТЕЛЬ, ЭКСПЕРТ, МОДЕРАТОР)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00876" y="-647066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49"/>
          <p:cNvSpPr/>
          <p:nvPr/>
        </p:nvSpPr>
        <p:spPr>
          <a:xfrm>
            <a:off x="1862224" y="361616"/>
            <a:ext cx="8996276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РАЗВИТИЕ КАДРОВОГО ПОТЕНЦИАЛА</a:t>
            </a:r>
          </a:p>
        </p:txBody>
      </p:sp>
      <p:sp>
        <p:nvSpPr>
          <p:cNvPr id="21" name="Triangle 20"/>
          <p:cNvSpPr/>
          <p:nvPr/>
        </p:nvSpPr>
        <p:spPr>
          <a:xfrm>
            <a:off x="3989599" y="2499497"/>
            <a:ext cx="352237" cy="30795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1" name="Прямоугольник 48"/>
          <p:cNvSpPr>
            <a:spLocks noChangeArrowheads="1"/>
          </p:cNvSpPr>
          <p:nvPr/>
        </p:nvSpPr>
        <p:spPr bwMode="auto">
          <a:xfrm>
            <a:off x="5086350" y="3250950"/>
            <a:ext cx="2124010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63" name="Прямоугольник 48"/>
          <p:cNvSpPr>
            <a:spLocks noChangeArrowheads="1"/>
          </p:cNvSpPr>
          <p:nvPr/>
        </p:nvSpPr>
        <p:spPr bwMode="auto">
          <a:xfrm>
            <a:off x="1362076" y="3250950"/>
            <a:ext cx="1746922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г.</a:t>
            </a:r>
          </a:p>
        </p:txBody>
      </p:sp>
      <p:sp>
        <p:nvSpPr>
          <p:cNvPr id="65" name="Triangle 64"/>
          <p:cNvSpPr/>
          <p:nvPr/>
        </p:nvSpPr>
        <p:spPr>
          <a:xfrm>
            <a:off x="3964159" y="4441058"/>
            <a:ext cx="352237" cy="30795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6" name="Прямоугольник 48"/>
          <p:cNvSpPr>
            <a:spLocks noChangeArrowheads="1"/>
          </p:cNvSpPr>
          <p:nvPr/>
        </p:nvSpPr>
        <p:spPr bwMode="auto">
          <a:xfrm>
            <a:off x="8870811" y="3305835"/>
            <a:ext cx="254885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РЕЗУЛЬТАТ</a:t>
            </a:r>
          </a:p>
        </p:txBody>
      </p:sp>
      <p:sp>
        <p:nvSpPr>
          <p:cNvPr id="94" name="Triangle 93"/>
          <p:cNvSpPr/>
          <p:nvPr/>
        </p:nvSpPr>
        <p:spPr>
          <a:xfrm rot="5400000">
            <a:off x="7409405" y="1801677"/>
            <a:ext cx="723432" cy="1654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6" name="Triangle 95"/>
          <p:cNvSpPr/>
          <p:nvPr/>
        </p:nvSpPr>
        <p:spPr>
          <a:xfrm rot="5400000">
            <a:off x="7409405" y="5463432"/>
            <a:ext cx="723432" cy="1654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5400000">
            <a:off x="7177336" y="3822521"/>
            <a:ext cx="3825024" cy="676062"/>
          </a:xfrm>
          <a:prstGeom prst="triangle">
            <a:avLst>
              <a:gd name="adj" fmla="val 486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2063264" y="199608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Oval 23"/>
          <p:cNvSpPr/>
          <p:nvPr/>
        </p:nvSpPr>
        <p:spPr>
          <a:xfrm>
            <a:off x="672718" y="1392120"/>
            <a:ext cx="1390546" cy="1298022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00876" y="-647066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49"/>
          <p:cNvSpPr/>
          <p:nvPr/>
        </p:nvSpPr>
        <p:spPr>
          <a:xfrm>
            <a:off x="1862223" y="361616"/>
            <a:ext cx="10059561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МОДЕРНИЗАЦИЯ ПЕДАГОГИЧЕСКОГО ОБРАЗОВАНИЯ</a:t>
            </a:r>
            <a:endParaRPr lang="ru-RU" sz="2800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48"/>
          <p:cNvSpPr>
            <a:spLocks noChangeArrowheads="1"/>
          </p:cNvSpPr>
          <p:nvPr/>
        </p:nvSpPr>
        <p:spPr bwMode="auto">
          <a:xfrm>
            <a:off x="9304103" y="1663749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63" name="Прямоугольник 48"/>
          <p:cNvSpPr>
            <a:spLocks noChangeArrowheads="1"/>
          </p:cNvSpPr>
          <p:nvPr/>
        </p:nvSpPr>
        <p:spPr bwMode="auto">
          <a:xfrm>
            <a:off x="2611913" y="1680018"/>
            <a:ext cx="165570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г.</a:t>
            </a:r>
          </a:p>
        </p:txBody>
      </p:sp>
      <p:pic>
        <p:nvPicPr>
          <p:cNvPr id="22" name="Picture 2" descr="Картинки по запросу иконка учитель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7" y="1683024"/>
            <a:ext cx="1012558" cy="607536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2324429" y="2198448"/>
            <a:ext cx="64534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100% ОБНОВЛЕНИЕ ПРОГРАММ ВУЗОВ И КОЛЛЕДЖЕЙ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ПРОФИЛИЗАЦИЯ ВУЗОВ И КОЛЛЕДЖЕЙ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ТЕСНОЕ ВЗАИМОДЕЙСТВИЕ ВУЗОВ И КОЛЛЕДЖЕЙ С ДЕТСКИМИ САДАМИ И ШКОЛАМИ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МОДЕРНИЗАЦИЯ ПЕДПРАКТИКИ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СЕРТИФИКАЦИЯ ВЫПУСКНИКОВ ПЕДСПЕЦИАЛЬНОСТЕЙ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ПОЭТАПНОЕ УСИЛЕНИЕ ТРЕБОВАНИЙ К ПОСТУПАЮЩИМ НА</a:t>
            </a:r>
            <a:r>
              <a:rPr lang="en-US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ПЕДАГОГИЧЕСКИЕ СПЕЦИАЛЬНОСТИ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ИЗМЕНЕНИЕ ТВОРЧЕСКИХ ЭКЗАМЕНОВ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ПЕДАГОГИЧЕСКАЯ </a:t>
            </a:r>
            <a:r>
              <a:rPr lang="en-US" sz="1600" dirty="0" smtClean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ПЕРЕПОДГОТОВКА (PGCE)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696299" y="2221384"/>
            <a:ext cx="845716" cy="793684"/>
            <a:chOff x="1166289" y="3547117"/>
            <a:chExt cx="1184367" cy="1237389"/>
          </a:xfrm>
        </p:grpSpPr>
        <p:sp>
          <p:nvSpPr>
            <p:cNvPr id="35" name="Oval 34"/>
            <p:cNvSpPr/>
            <p:nvPr/>
          </p:nvSpPr>
          <p:spPr>
            <a:xfrm>
              <a:off x="1482249" y="3938829"/>
              <a:ext cx="658165" cy="712211"/>
            </a:xfrm>
            <a:prstGeom prst="ellipse">
              <a:avLst/>
            </a:prstGeom>
            <a:noFill/>
            <a:ln w="603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289" y="4316959"/>
              <a:ext cx="467547" cy="46754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309" y="3547117"/>
              <a:ext cx="474043" cy="4740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676" y="4323272"/>
              <a:ext cx="442980" cy="44298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31" y="3132345"/>
            <a:ext cx="419253" cy="432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98" y="5368274"/>
            <a:ext cx="570918" cy="570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15" y="4288975"/>
            <a:ext cx="423685" cy="4236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03" y="3681789"/>
            <a:ext cx="489909" cy="489909"/>
          </a:xfrm>
          <a:prstGeom prst="rect">
            <a:avLst/>
          </a:prstGeom>
        </p:spPr>
      </p:pic>
      <p:sp>
        <p:nvSpPr>
          <p:cNvPr id="30" name="Прямоугольник 112"/>
          <p:cNvSpPr/>
          <p:nvPr/>
        </p:nvSpPr>
        <p:spPr>
          <a:xfrm>
            <a:off x="8881815" y="6073064"/>
            <a:ext cx="3310185" cy="73866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Высокопрофессиональный педагог- качественное образование</a:t>
            </a:r>
          </a:p>
        </p:txBody>
      </p:sp>
      <p:pic>
        <p:nvPicPr>
          <p:cNvPr id="31" name="Picture 48">
            <a:extLst>
              <a:ext uri="{FF2B5EF4-FFF2-40B4-BE49-F238E27FC236}">
                <a16:creationId xmlns:a16="http://schemas.microsoft.com/office/drawing/2014/main" xmlns="" id="{667699BC-C48F-417E-992F-DA99B0F921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73" y="4829937"/>
            <a:ext cx="463969" cy="4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3A2349F-983D-46A8-8510-5293DD4E426F}"/>
              </a:ext>
            </a:extLst>
          </p:cNvPr>
          <p:cNvSpPr/>
          <p:nvPr/>
        </p:nvSpPr>
        <p:spPr>
          <a:xfrm>
            <a:off x="7790097" y="5449201"/>
            <a:ext cx="3851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0215" algn="l"/>
              </a:tabLst>
            </a:pPr>
            <a:r>
              <a:rPr lang="kk-KZ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100 % охват детей 3-6 лет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en-US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kk-KZ" b="1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дошкольным образованием</a:t>
            </a:r>
          </a:p>
        </p:txBody>
      </p:sp>
      <p:sp>
        <p:nvSpPr>
          <p:cNvPr id="446" name="Прямоугольник 445">
            <a:extLst>
              <a:ext uri="{FF2B5EF4-FFF2-40B4-BE49-F238E27FC236}">
                <a16:creationId xmlns:a16="http://schemas.microsoft.com/office/drawing/2014/main" xmlns="" id="{F8194F22-6CC2-467B-810A-F802CE5E25D9}"/>
              </a:ext>
            </a:extLst>
          </p:cNvPr>
          <p:cNvSpPr/>
          <p:nvPr/>
        </p:nvSpPr>
        <p:spPr>
          <a:xfrm>
            <a:off x="1943366" y="546144"/>
            <a:ext cx="8509948" cy="49132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РАЗВИТИЕ СФЕРЫ ДОШКОЛЬНОГО ВОСПИТАНИЯ И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6</a:t>
            </a:fld>
            <a:endParaRPr lang="ru-RU" dirty="0"/>
          </a:p>
        </p:txBody>
      </p:sp>
      <p:sp>
        <p:nvSpPr>
          <p:cNvPr id="49" name="Oval 63">
            <a:extLst>
              <a:ext uri="{FF2B5EF4-FFF2-40B4-BE49-F238E27FC236}">
                <a16:creationId xmlns:a16="http://schemas.microsoft.com/office/drawing/2014/main" xmlns="" id="{A4AFCB9E-5EC3-4EC8-9B52-16D9D7ADEBFE}"/>
              </a:ext>
            </a:extLst>
          </p:cNvPr>
          <p:cNvSpPr/>
          <p:nvPr/>
        </p:nvSpPr>
        <p:spPr>
          <a:xfrm flipH="1">
            <a:off x="5661536" y="4046233"/>
            <a:ext cx="802104" cy="736518"/>
          </a:xfrm>
          <a:prstGeom prst="ellipse">
            <a:avLst/>
          </a:prstGeom>
          <a:noFill/>
          <a:ln w="76200" cap="rnd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t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A6CCC03A-0CA4-4A08-AAA9-02BDCB3D2114}"/>
              </a:ext>
            </a:extLst>
          </p:cNvPr>
          <p:cNvSpPr/>
          <p:nvPr/>
        </p:nvSpPr>
        <p:spPr>
          <a:xfrm>
            <a:off x="5767307" y="4216662"/>
            <a:ext cx="621293" cy="2988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cs typeface="Segoe UI" panose="020B0502040204020203" pitchFamily="34" charset="0"/>
              </a:rPr>
              <a:t>100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cs typeface="Segoe UI" panose="020B0502040204020203" pitchFamily="34" charset="0"/>
              </a:rPr>
              <a:t>%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cs typeface="Segoe UI" panose="020B0502040204020203" pitchFamily="34" charset="0"/>
            </a:endParaRPr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xmlns="" id="{968C0CDC-23EB-4717-AD37-75D49EF8F0EE}"/>
              </a:ext>
            </a:extLst>
          </p:cNvPr>
          <p:cNvSpPr/>
          <p:nvPr/>
        </p:nvSpPr>
        <p:spPr>
          <a:xfrm>
            <a:off x="4008902" y="4208463"/>
            <a:ext cx="286662" cy="414449"/>
          </a:xfrm>
          <a:prstGeom prst="rightArrow">
            <a:avLst>
              <a:gd name="adj1" fmla="val 50000"/>
              <a:gd name="adj2" fmla="val 1125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4D12A6D6-1BDB-44FD-8902-D4FC93943D11}"/>
              </a:ext>
            </a:extLst>
          </p:cNvPr>
          <p:cNvSpPr/>
          <p:nvPr/>
        </p:nvSpPr>
        <p:spPr>
          <a:xfrm>
            <a:off x="2502447" y="1689098"/>
            <a:ext cx="2854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ru-RU" sz="3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</a:t>
            </a:r>
            <a:r>
              <a:rPr lang="en-US" sz="3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593 </a:t>
            </a:r>
            <a:endParaRPr lang="ru-RU" sz="32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E61E2A20-571D-4F3E-9101-1127806E872C}"/>
              </a:ext>
            </a:extLst>
          </p:cNvPr>
          <p:cNvSpPr/>
          <p:nvPr/>
        </p:nvSpPr>
        <p:spPr>
          <a:xfrm>
            <a:off x="2841057" y="2718220"/>
            <a:ext cx="2420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</a:tabLst>
            </a:pPr>
            <a:r>
              <a:rPr lang="en-US" sz="2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906,5 </a:t>
            </a:r>
            <a:r>
              <a:rPr lang="kk-KZ" sz="2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тыс.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2698" y="1348124"/>
            <a:ext cx="541580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СЕТЬ ДОШКОЛЬНЫХ ОРГАНИЗАЦИЙ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Шеврон 8"/>
          <p:cNvSpPr/>
          <p:nvPr/>
        </p:nvSpPr>
        <p:spPr>
          <a:xfrm rot="16200000">
            <a:off x="3900090" y="2009389"/>
            <a:ext cx="88691" cy="1600881"/>
          </a:xfrm>
          <a:prstGeom prst="chevron">
            <a:avLst>
              <a:gd name="adj" fmla="val 8418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461" name="Прямоугольник 460">
            <a:extLst>
              <a:ext uri="{FF2B5EF4-FFF2-40B4-BE49-F238E27FC236}">
                <a16:creationId xmlns:a16="http://schemas.microsoft.com/office/drawing/2014/main" xmlns="" id="{4D12A6D6-1BDB-44FD-8902-D4FC93943D11}"/>
              </a:ext>
            </a:extLst>
          </p:cNvPr>
          <p:cNvSpPr/>
          <p:nvPr/>
        </p:nvSpPr>
        <p:spPr>
          <a:xfrm>
            <a:off x="5502035" y="3623334"/>
            <a:ext cx="961605" cy="338554"/>
          </a:xfrm>
          <a:prstGeom prst="rect">
            <a:avLst/>
          </a:prstGeom>
          <a:solidFill>
            <a:srgbClr val="FFC000"/>
          </a:solidFill>
        </p:spPr>
        <p:txBody>
          <a:bodyPr wrap="square" anchor="ctr">
            <a:spAutoFit/>
          </a:bodyPr>
          <a:lstStyle/>
          <a:p>
            <a:pPr>
              <a:tabLst>
                <a:tab pos="450215" algn="l"/>
              </a:tabLst>
            </a:pPr>
            <a:r>
              <a:rPr lang="ru-RU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+</a:t>
            </a:r>
            <a:r>
              <a:rPr lang="en-US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25</a:t>
            </a:r>
            <a:r>
              <a:rPr lang="ru-RU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671</a:t>
            </a:r>
            <a:endParaRPr lang="ru-RU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62" name="Прямоугольник 461"/>
          <p:cNvSpPr/>
          <p:nvPr/>
        </p:nvSpPr>
        <p:spPr>
          <a:xfrm>
            <a:off x="1152698" y="3143397"/>
            <a:ext cx="5561801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КОНТИНГЕНТ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8" y="2306752"/>
            <a:ext cx="482778" cy="436615"/>
          </a:xfrm>
          <a:prstGeom prst="rect">
            <a:avLst/>
          </a:prstGeom>
        </p:spPr>
      </p:pic>
      <p:pic>
        <p:nvPicPr>
          <p:cNvPr id="463" name="Рисунок 4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00" y="2306752"/>
            <a:ext cx="482778" cy="436615"/>
          </a:xfrm>
          <a:prstGeom prst="rect">
            <a:avLst/>
          </a:prstGeom>
        </p:spPr>
      </p:pic>
      <p:pic>
        <p:nvPicPr>
          <p:cNvPr id="464" name="Рисунок 4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2" y="2306752"/>
            <a:ext cx="482778" cy="436615"/>
          </a:xfrm>
          <a:prstGeom prst="rect">
            <a:avLst/>
          </a:prstGeom>
        </p:spPr>
      </p:pic>
      <p:pic>
        <p:nvPicPr>
          <p:cNvPr id="465" name="Рисунок 4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60" y="2299809"/>
            <a:ext cx="482778" cy="436615"/>
          </a:xfrm>
          <a:prstGeom prst="rect">
            <a:avLst/>
          </a:prstGeom>
        </p:spPr>
      </p:pic>
      <p:pic>
        <p:nvPicPr>
          <p:cNvPr id="467" name="Рисунок 4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26" y="2306752"/>
            <a:ext cx="482778" cy="436615"/>
          </a:xfrm>
          <a:prstGeom prst="rect">
            <a:avLst/>
          </a:prstGeom>
        </p:spPr>
      </p:pic>
      <p:pic>
        <p:nvPicPr>
          <p:cNvPr id="468" name="Рисунок 4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86" y="2311580"/>
            <a:ext cx="482778" cy="436615"/>
          </a:xfrm>
          <a:prstGeom prst="rect">
            <a:avLst/>
          </a:prstGeom>
        </p:spPr>
      </p:pic>
      <p:sp>
        <p:nvSpPr>
          <p:cNvPr id="438" name="Oval 31">
            <a:extLst>
              <a:ext uri="{FF2B5EF4-FFF2-40B4-BE49-F238E27FC236}">
                <a16:creationId xmlns:a16="http://schemas.microsoft.com/office/drawing/2014/main" xmlns="" id="{5389DD49-7D01-4C5E-8FD6-3669029E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921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9" name="Freeform 32">
            <a:extLst>
              <a:ext uri="{FF2B5EF4-FFF2-40B4-BE49-F238E27FC236}">
                <a16:creationId xmlns:a16="http://schemas.microsoft.com/office/drawing/2014/main" xmlns="" id="{FBBDD1BA-D928-42A6-BC0A-25B1364DE27C}"/>
              </a:ext>
            </a:extLst>
          </p:cNvPr>
          <p:cNvSpPr>
            <a:spLocks/>
          </p:cNvSpPr>
          <p:nvPr/>
        </p:nvSpPr>
        <p:spPr bwMode="auto">
          <a:xfrm>
            <a:off x="2691923" y="3676098"/>
            <a:ext cx="85824" cy="93465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40" name="Oval 33">
            <a:extLst>
              <a:ext uri="{FF2B5EF4-FFF2-40B4-BE49-F238E27FC236}">
                <a16:creationId xmlns:a16="http://schemas.microsoft.com/office/drawing/2014/main" xmlns="" id="{9F2D4475-ED40-4A97-AC2F-033556F0F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921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41" name="Freeform 34">
            <a:extLst>
              <a:ext uri="{FF2B5EF4-FFF2-40B4-BE49-F238E27FC236}">
                <a16:creationId xmlns:a16="http://schemas.microsoft.com/office/drawing/2014/main" xmlns="" id="{00E8EF48-B5CC-4A5E-8F8F-132E9E486E70}"/>
              </a:ext>
            </a:extLst>
          </p:cNvPr>
          <p:cNvSpPr>
            <a:spLocks/>
          </p:cNvSpPr>
          <p:nvPr/>
        </p:nvSpPr>
        <p:spPr bwMode="auto">
          <a:xfrm>
            <a:off x="2691923" y="3846269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8" name="Oval 39">
            <a:extLst>
              <a:ext uri="{FF2B5EF4-FFF2-40B4-BE49-F238E27FC236}">
                <a16:creationId xmlns:a16="http://schemas.microsoft.com/office/drawing/2014/main" xmlns="" id="{D7860214-8D01-4989-A868-CDAD97147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54718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9" name="Freeform 40">
            <a:extLst>
              <a:ext uri="{FF2B5EF4-FFF2-40B4-BE49-F238E27FC236}">
                <a16:creationId xmlns:a16="http://schemas.microsoft.com/office/drawing/2014/main" xmlns="" id="{468FDCBA-0746-4A86-8DCA-00C1B5EE4D01}"/>
              </a:ext>
            </a:extLst>
          </p:cNvPr>
          <p:cNvSpPr>
            <a:spLocks/>
          </p:cNvSpPr>
          <p:nvPr/>
        </p:nvSpPr>
        <p:spPr bwMode="auto">
          <a:xfrm>
            <a:off x="2803753" y="3582310"/>
            <a:ext cx="86232" cy="97978"/>
          </a:xfrm>
          <a:custGeom>
            <a:avLst/>
            <a:gdLst>
              <a:gd name="T0" fmla="*/ 49 w 64"/>
              <a:gd name="T1" fmla="*/ 0 h 92"/>
              <a:gd name="T2" fmla="*/ 47 w 64"/>
              <a:gd name="T3" fmla="*/ 0 h 92"/>
              <a:gd name="T4" fmla="*/ 17 w 64"/>
              <a:gd name="T5" fmla="*/ 0 h 92"/>
              <a:gd name="T6" fmla="*/ 17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9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6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0" name="Oval 41">
            <a:extLst>
              <a:ext uri="{FF2B5EF4-FFF2-40B4-BE49-F238E27FC236}">
                <a16:creationId xmlns:a16="http://schemas.microsoft.com/office/drawing/2014/main" xmlns="" id="{50B0772F-E80A-45FE-BDB9-A46781FC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72057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1" name="Freeform 42">
            <a:extLst>
              <a:ext uri="{FF2B5EF4-FFF2-40B4-BE49-F238E27FC236}">
                <a16:creationId xmlns:a16="http://schemas.microsoft.com/office/drawing/2014/main" xmlns="" id="{A9F9D329-8225-4BF3-9CE5-7FBE881F08A4}"/>
              </a:ext>
            </a:extLst>
          </p:cNvPr>
          <p:cNvSpPr>
            <a:spLocks/>
          </p:cNvSpPr>
          <p:nvPr/>
        </p:nvSpPr>
        <p:spPr bwMode="auto">
          <a:xfrm>
            <a:off x="2803753" y="3756993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6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2" name="Oval 43">
            <a:extLst>
              <a:ext uri="{FF2B5EF4-FFF2-40B4-BE49-F238E27FC236}">
                <a16:creationId xmlns:a16="http://schemas.microsoft.com/office/drawing/2014/main" xmlns="" id="{72D6076C-67F6-4734-AA1D-C271A2FE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99" y="3894291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33" name="Freeform 44">
            <a:extLst>
              <a:ext uri="{FF2B5EF4-FFF2-40B4-BE49-F238E27FC236}">
                <a16:creationId xmlns:a16="http://schemas.microsoft.com/office/drawing/2014/main" xmlns="" id="{295633F5-586F-475A-A6FB-2A3BEEB84789}"/>
              </a:ext>
            </a:extLst>
          </p:cNvPr>
          <p:cNvSpPr>
            <a:spLocks/>
          </p:cNvSpPr>
          <p:nvPr/>
        </p:nvSpPr>
        <p:spPr bwMode="auto">
          <a:xfrm>
            <a:off x="2803753" y="3931677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6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0" name="Oval 49">
            <a:extLst>
              <a:ext uri="{FF2B5EF4-FFF2-40B4-BE49-F238E27FC236}">
                <a16:creationId xmlns:a16="http://schemas.microsoft.com/office/drawing/2014/main" xmlns="" id="{A694E44A-104E-473C-B726-9168FF58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108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1" name="Freeform 50">
            <a:extLst>
              <a:ext uri="{FF2B5EF4-FFF2-40B4-BE49-F238E27FC236}">
                <a16:creationId xmlns:a16="http://schemas.microsoft.com/office/drawing/2014/main" xmlns="" id="{C97B8DA7-13FD-4321-9C16-F1184ADE806A}"/>
              </a:ext>
            </a:extLst>
          </p:cNvPr>
          <p:cNvSpPr>
            <a:spLocks/>
          </p:cNvSpPr>
          <p:nvPr/>
        </p:nvSpPr>
        <p:spPr bwMode="auto">
          <a:xfrm>
            <a:off x="2910703" y="3676098"/>
            <a:ext cx="85824" cy="93465"/>
          </a:xfrm>
          <a:custGeom>
            <a:avLst/>
            <a:gdLst>
              <a:gd name="T0" fmla="*/ 46 w 64"/>
              <a:gd name="T1" fmla="*/ 0 h 88"/>
              <a:gd name="T2" fmla="*/ 45 w 64"/>
              <a:gd name="T3" fmla="*/ 0 h 88"/>
              <a:gd name="T4" fmla="*/ 15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6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2" name="Oval 51">
            <a:extLst>
              <a:ext uri="{FF2B5EF4-FFF2-40B4-BE49-F238E27FC236}">
                <a16:creationId xmlns:a16="http://schemas.microsoft.com/office/drawing/2014/main" xmlns="" id="{BEFB839A-D1A3-47F8-93AB-A2AE3EF8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108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23" name="Freeform 52">
            <a:extLst>
              <a:ext uri="{FF2B5EF4-FFF2-40B4-BE49-F238E27FC236}">
                <a16:creationId xmlns:a16="http://schemas.microsoft.com/office/drawing/2014/main" xmlns="" id="{39E3C100-ED5C-4345-9B8B-A82FDEDF215D}"/>
              </a:ext>
            </a:extLst>
          </p:cNvPr>
          <p:cNvSpPr>
            <a:spLocks/>
          </p:cNvSpPr>
          <p:nvPr/>
        </p:nvSpPr>
        <p:spPr bwMode="auto">
          <a:xfrm>
            <a:off x="2910703" y="3846269"/>
            <a:ext cx="85824" cy="97978"/>
          </a:xfrm>
          <a:custGeom>
            <a:avLst/>
            <a:gdLst>
              <a:gd name="T0" fmla="*/ 46 w 64"/>
              <a:gd name="T1" fmla="*/ 0 h 92"/>
              <a:gd name="T2" fmla="*/ 45 w 64"/>
              <a:gd name="T3" fmla="*/ 0 h 92"/>
              <a:gd name="T4" fmla="*/ 15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6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0" name="Oval 57">
            <a:extLst>
              <a:ext uri="{FF2B5EF4-FFF2-40B4-BE49-F238E27FC236}">
                <a16:creationId xmlns:a16="http://schemas.microsoft.com/office/drawing/2014/main" xmlns="" id="{F2693034-5CF5-4A27-B94F-0CB57215E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1" name="Freeform 58">
            <a:extLst>
              <a:ext uri="{FF2B5EF4-FFF2-40B4-BE49-F238E27FC236}">
                <a16:creationId xmlns:a16="http://schemas.microsoft.com/office/drawing/2014/main" xmlns="" id="{402BFB72-66F9-4069-BF7A-FBF01A940355}"/>
              </a:ext>
            </a:extLst>
          </p:cNvPr>
          <p:cNvSpPr>
            <a:spLocks/>
          </p:cNvSpPr>
          <p:nvPr/>
        </p:nvSpPr>
        <p:spPr bwMode="auto">
          <a:xfrm>
            <a:off x="3022534" y="3582310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2" name="Oval 59">
            <a:extLst>
              <a:ext uri="{FF2B5EF4-FFF2-40B4-BE49-F238E27FC236}">
                <a16:creationId xmlns:a16="http://schemas.microsoft.com/office/drawing/2014/main" xmlns="" id="{A3741283-C296-4C66-8E6A-DE513FCC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3" name="Freeform 60">
            <a:extLst>
              <a:ext uri="{FF2B5EF4-FFF2-40B4-BE49-F238E27FC236}">
                <a16:creationId xmlns:a16="http://schemas.microsoft.com/office/drawing/2014/main" xmlns="" id="{53A557C7-6AFB-4A5D-AD19-8FB185C58BD8}"/>
              </a:ext>
            </a:extLst>
          </p:cNvPr>
          <p:cNvSpPr>
            <a:spLocks/>
          </p:cNvSpPr>
          <p:nvPr/>
        </p:nvSpPr>
        <p:spPr bwMode="auto">
          <a:xfrm>
            <a:off x="3022534" y="3756993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4" name="Oval 61">
            <a:extLst>
              <a:ext uri="{FF2B5EF4-FFF2-40B4-BE49-F238E27FC236}">
                <a16:creationId xmlns:a16="http://schemas.microsoft.com/office/drawing/2014/main" xmlns="" id="{498F8F38-2395-43AF-82D4-53F9FECA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160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15" name="Freeform 62">
            <a:extLst>
              <a:ext uri="{FF2B5EF4-FFF2-40B4-BE49-F238E27FC236}">
                <a16:creationId xmlns:a16="http://schemas.microsoft.com/office/drawing/2014/main" xmlns="" id="{60B61906-863A-49B6-8E62-FB4D9F30C7EC}"/>
              </a:ext>
            </a:extLst>
          </p:cNvPr>
          <p:cNvSpPr>
            <a:spLocks/>
          </p:cNvSpPr>
          <p:nvPr/>
        </p:nvSpPr>
        <p:spPr bwMode="auto">
          <a:xfrm>
            <a:off x="3022534" y="3931677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0" name="Oval 67">
            <a:extLst>
              <a:ext uri="{FF2B5EF4-FFF2-40B4-BE49-F238E27FC236}">
                <a16:creationId xmlns:a16="http://schemas.microsoft.com/office/drawing/2014/main" xmlns="" id="{435A80A8-A991-4984-BF93-C54C9770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547180"/>
            <a:ext cx="41895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1" name="Freeform 68">
            <a:extLst>
              <a:ext uri="{FF2B5EF4-FFF2-40B4-BE49-F238E27FC236}">
                <a16:creationId xmlns:a16="http://schemas.microsoft.com/office/drawing/2014/main" xmlns="" id="{95B3248A-C53F-4E7E-B38B-515CC5D140EC}"/>
              </a:ext>
            </a:extLst>
          </p:cNvPr>
          <p:cNvSpPr>
            <a:spLocks/>
          </p:cNvSpPr>
          <p:nvPr/>
        </p:nvSpPr>
        <p:spPr bwMode="auto">
          <a:xfrm>
            <a:off x="2585380" y="3582310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2" name="Oval 69">
            <a:extLst>
              <a:ext uri="{FF2B5EF4-FFF2-40B4-BE49-F238E27FC236}">
                <a16:creationId xmlns:a16="http://schemas.microsoft.com/office/drawing/2014/main" xmlns="" id="{E13DC5B1-A31A-4A18-88C7-E1743B39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720575"/>
            <a:ext cx="41895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3" name="Freeform 70">
            <a:extLst>
              <a:ext uri="{FF2B5EF4-FFF2-40B4-BE49-F238E27FC236}">
                <a16:creationId xmlns:a16="http://schemas.microsoft.com/office/drawing/2014/main" xmlns="" id="{B89FFC0F-3FA6-43B5-BE38-6D7B0E375336}"/>
              </a:ext>
            </a:extLst>
          </p:cNvPr>
          <p:cNvSpPr>
            <a:spLocks/>
          </p:cNvSpPr>
          <p:nvPr/>
        </p:nvSpPr>
        <p:spPr bwMode="auto">
          <a:xfrm>
            <a:off x="2585380" y="3756993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4" name="Oval 71">
            <a:extLst>
              <a:ext uri="{FF2B5EF4-FFF2-40B4-BE49-F238E27FC236}">
                <a16:creationId xmlns:a16="http://schemas.microsoft.com/office/drawing/2014/main" xmlns="" id="{86B565DC-4FB7-45A2-97AF-8DB8E02E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99" y="3894291"/>
            <a:ext cx="41895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405" name="Freeform 72">
            <a:extLst>
              <a:ext uri="{FF2B5EF4-FFF2-40B4-BE49-F238E27FC236}">
                <a16:creationId xmlns:a16="http://schemas.microsoft.com/office/drawing/2014/main" xmlns="" id="{9DF3F7CE-CED6-4B25-B9DF-174FCDB50F86}"/>
              </a:ext>
            </a:extLst>
          </p:cNvPr>
          <p:cNvSpPr>
            <a:spLocks/>
          </p:cNvSpPr>
          <p:nvPr/>
        </p:nvSpPr>
        <p:spPr bwMode="auto">
          <a:xfrm>
            <a:off x="2585380" y="3931677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2" name="Oval 77">
            <a:extLst>
              <a:ext uri="{FF2B5EF4-FFF2-40B4-BE49-F238E27FC236}">
                <a16:creationId xmlns:a16="http://schemas.microsoft.com/office/drawing/2014/main" xmlns="" id="{098393DA-884E-4144-99EC-508C0832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855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3" name="Freeform 78">
            <a:extLst>
              <a:ext uri="{FF2B5EF4-FFF2-40B4-BE49-F238E27FC236}">
                <a16:creationId xmlns:a16="http://schemas.microsoft.com/office/drawing/2014/main" xmlns="" id="{036F52B9-1293-4713-B7F3-FC1945D34669}"/>
              </a:ext>
            </a:extLst>
          </p:cNvPr>
          <p:cNvSpPr>
            <a:spLocks/>
          </p:cNvSpPr>
          <p:nvPr/>
        </p:nvSpPr>
        <p:spPr bwMode="auto">
          <a:xfrm>
            <a:off x="3129077" y="3676098"/>
            <a:ext cx="80537" cy="93465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5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4" name="Oval 79">
            <a:extLst>
              <a:ext uri="{FF2B5EF4-FFF2-40B4-BE49-F238E27FC236}">
                <a16:creationId xmlns:a16="http://schemas.microsoft.com/office/drawing/2014/main" xmlns="" id="{1A7884F0-FB59-42D9-B38D-C5EC96A6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855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95" name="Freeform 80">
            <a:extLst>
              <a:ext uri="{FF2B5EF4-FFF2-40B4-BE49-F238E27FC236}">
                <a16:creationId xmlns:a16="http://schemas.microsoft.com/office/drawing/2014/main" xmlns="" id="{72118370-D7A5-40BD-AC8B-86B8A7566063}"/>
              </a:ext>
            </a:extLst>
          </p:cNvPr>
          <p:cNvSpPr>
            <a:spLocks/>
          </p:cNvSpPr>
          <p:nvPr/>
        </p:nvSpPr>
        <p:spPr bwMode="auto">
          <a:xfrm>
            <a:off x="3129077" y="3846269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5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2" name="Oval 85">
            <a:extLst>
              <a:ext uri="{FF2B5EF4-FFF2-40B4-BE49-F238E27FC236}">
                <a16:creationId xmlns:a16="http://schemas.microsoft.com/office/drawing/2014/main" xmlns="" id="{1B4A4F88-B3DD-4E54-AD5D-3DB5697F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54718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3" name="Freeform 86">
            <a:extLst>
              <a:ext uri="{FF2B5EF4-FFF2-40B4-BE49-F238E27FC236}">
                <a16:creationId xmlns:a16="http://schemas.microsoft.com/office/drawing/2014/main" xmlns="" id="{60CCD4CA-87B7-4342-B827-6326A4121B6E}"/>
              </a:ext>
            </a:extLst>
          </p:cNvPr>
          <p:cNvSpPr>
            <a:spLocks/>
          </p:cNvSpPr>
          <p:nvPr/>
        </p:nvSpPr>
        <p:spPr bwMode="auto">
          <a:xfrm>
            <a:off x="3235620" y="3582310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4" name="Oval 87">
            <a:extLst>
              <a:ext uri="{FF2B5EF4-FFF2-40B4-BE49-F238E27FC236}">
                <a16:creationId xmlns:a16="http://schemas.microsoft.com/office/drawing/2014/main" xmlns="" id="{FB5C32FF-7691-4DB8-88A6-5DD24281C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72057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5" name="Freeform 88">
            <a:extLst>
              <a:ext uri="{FF2B5EF4-FFF2-40B4-BE49-F238E27FC236}">
                <a16:creationId xmlns:a16="http://schemas.microsoft.com/office/drawing/2014/main" xmlns="" id="{B24234DF-1491-4858-A2EB-250AAEE3C44A}"/>
              </a:ext>
            </a:extLst>
          </p:cNvPr>
          <p:cNvSpPr>
            <a:spLocks/>
          </p:cNvSpPr>
          <p:nvPr/>
        </p:nvSpPr>
        <p:spPr bwMode="auto">
          <a:xfrm>
            <a:off x="3235620" y="3756993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6" name="Oval 89">
            <a:extLst>
              <a:ext uri="{FF2B5EF4-FFF2-40B4-BE49-F238E27FC236}">
                <a16:creationId xmlns:a16="http://schemas.microsoft.com/office/drawing/2014/main" xmlns="" id="{F214DD52-0D2A-4A59-B704-084B2C9B0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245" y="3894291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87" name="Freeform 90">
            <a:extLst>
              <a:ext uri="{FF2B5EF4-FFF2-40B4-BE49-F238E27FC236}">
                <a16:creationId xmlns:a16="http://schemas.microsoft.com/office/drawing/2014/main" xmlns="" id="{7FB2DCF4-0D70-499A-9F49-6FE8E4918628}"/>
              </a:ext>
            </a:extLst>
          </p:cNvPr>
          <p:cNvSpPr>
            <a:spLocks/>
          </p:cNvSpPr>
          <p:nvPr/>
        </p:nvSpPr>
        <p:spPr bwMode="auto">
          <a:xfrm>
            <a:off x="3235620" y="3931677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4" name="Oval 95">
            <a:extLst>
              <a:ext uri="{FF2B5EF4-FFF2-40B4-BE49-F238E27FC236}">
                <a16:creationId xmlns:a16="http://schemas.microsoft.com/office/drawing/2014/main" xmlns="" id="{39F8A8CE-7DDE-4BD4-8219-294339A4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941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5" name="Freeform 96">
            <a:extLst>
              <a:ext uri="{FF2B5EF4-FFF2-40B4-BE49-F238E27FC236}">
                <a16:creationId xmlns:a16="http://schemas.microsoft.com/office/drawing/2014/main" xmlns="" id="{9B8B8B52-63E5-4964-A632-8991F734F4F7}"/>
              </a:ext>
            </a:extLst>
          </p:cNvPr>
          <p:cNvSpPr>
            <a:spLocks/>
          </p:cNvSpPr>
          <p:nvPr/>
        </p:nvSpPr>
        <p:spPr bwMode="auto">
          <a:xfrm>
            <a:off x="3342163" y="3676098"/>
            <a:ext cx="80537" cy="93465"/>
          </a:xfrm>
          <a:custGeom>
            <a:avLst/>
            <a:gdLst>
              <a:gd name="T0" fmla="*/ 45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5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6" name="Oval 97">
            <a:extLst>
              <a:ext uri="{FF2B5EF4-FFF2-40B4-BE49-F238E27FC236}">
                <a16:creationId xmlns:a16="http://schemas.microsoft.com/office/drawing/2014/main" xmlns="" id="{0A698AB6-45CD-4E21-A148-A86C5893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941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77" name="Freeform 98">
            <a:extLst>
              <a:ext uri="{FF2B5EF4-FFF2-40B4-BE49-F238E27FC236}">
                <a16:creationId xmlns:a16="http://schemas.microsoft.com/office/drawing/2014/main" xmlns="" id="{508273E1-261B-4265-8AD6-12EFC8411658}"/>
              </a:ext>
            </a:extLst>
          </p:cNvPr>
          <p:cNvSpPr>
            <a:spLocks/>
          </p:cNvSpPr>
          <p:nvPr/>
        </p:nvSpPr>
        <p:spPr bwMode="auto">
          <a:xfrm>
            <a:off x="3342163" y="3846269"/>
            <a:ext cx="80537" cy="97978"/>
          </a:xfrm>
          <a:custGeom>
            <a:avLst/>
            <a:gdLst>
              <a:gd name="T0" fmla="*/ 45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5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4" name="Oval 103">
            <a:extLst>
              <a:ext uri="{FF2B5EF4-FFF2-40B4-BE49-F238E27FC236}">
                <a16:creationId xmlns:a16="http://schemas.microsoft.com/office/drawing/2014/main" xmlns="" id="{454A512D-C9C5-44CB-A2BD-805C61B4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5" name="Freeform 104">
            <a:extLst>
              <a:ext uri="{FF2B5EF4-FFF2-40B4-BE49-F238E27FC236}">
                <a16:creationId xmlns:a16="http://schemas.microsoft.com/office/drawing/2014/main" xmlns="" id="{D9EB1D2D-C2FE-4A82-93B4-E99A72534BA3}"/>
              </a:ext>
            </a:extLst>
          </p:cNvPr>
          <p:cNvSpPr>
            <a:spLocks/>
          </p:cNvSpPr>
          <p:nvPr/>
        </p:nvSpPr>
        <p:spPr bwMode="auto">
          <a:xfrm>
            <a:off x="3449113" y="3582310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6" name="Oval 105">
            <a:extLst>
              <a:ext uri="{FF2B5EF4-FFF2-40B4-BE49-F238E27FC236}">
                <a16:creationId xmlns:a16="http://schemas.microsoft.com/office/drawing/2014/main" xmlns="" id="{2CE5A5D5-578E-4C9F-B6E1-EB9B316B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7" name="Freeform 106">
            <a:extLst>
              <a:ext uri="{FF2B5EF4-FFF2-40B4-BE49-F238E27FC236}">
                <a16:creationId xmlns:a16="http://schemas.microsoft.com/office/drawing/2014/main" xmlns="" id="{865E1B61-E180-4F85-B307-B29CE7834B10}"/>
              </a:ext>
            </a:extLst>
          </p:cNvPr>
          <p:cNvSpPr>
            <a:spLocks/>
          </p:cNvSpPr>
          <p:nvPr/>
        </p:nvSpPr>
        <p:spPr bwMode="auto">
          <a:xfrm>
            <a:off x="3449113" y="3756993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8" name="Oval 107">
            <a:extLst>
              <a:ext uri="{FF2B5EF4-FFF2-40B4-BE49-F238E27FC236}">
                <a16:creationId xmlns:a16="http://schemas.microsoft.com/office/drawing/2014/main" xmlns="" id="{33476A33-B286-4521-AB15-0CE13660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1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69" name="Freeform 108">
            <a:extLst>
              <a:ext uri="{FF2B5EF4-FFF2-40B4-BE49-F238E27FC236}">
                <a16:creationId xmlns:a16="http://schemas.microsoft.com/office/drawing/2014/main" xmlns="" id="{4885F0C0-C54C-4859-87E4-CC2BFE5C9953}"/>
              </a:ext>
            </a:extLst>
          </p:cNvPr>
          <p:cNvSpPr>
            <a:spLocks/>
          </p:cNvSpPr>
          <p:nvPr/>
        </p:nvSpPr>
        <p:spPr bwMode="auto">
          <a:xfrm>
            <a:off x="3449113" y="3931677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7" name="Oval 5">
            <a:extLst>
              <a:ext uri="{FF2B5EF4-FFF2-40B4-BE49-F238E27FC236}">
                <a16:creationId xmlns:a16="http://schemas.microsoft.com/office/drawing/2014/main" xmlns="" id="{733AF01F-846E-452F-B184-66F2972EB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968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8" name="Freeform 6">
            <a:extLst>
              <a:ext uri="{FF2B5EF4-FFF2-40B4-BE49-F238E27FC236}">
                <a16:creationId xmlns:a16="http://schemas.microsoft.com/office/drawing/2014/main" xmlns="" id="{B279C7EF-D772-46DE-A350-B3B11C2E82D4}"/>
              </a:ext>
            </a:extLst>
          </p:cNvPr>
          <p:cNvSpPr>
            <a:spLocks/>
          </p:cNvSpPr>
          <p:nvPr/>
        </p:nvSpPr>
        <p:spPr bwMode="auto">
          <a:xfrm>
            <a:off x="2265342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9" name="Oval 7">
            <a:extLst>
              <a:ext uri="{FF2B5EF4-FFF2-40B4-BE49-F238E27FC236}">
                <a16:creationId xmlns:a16="http://schemas.microsoft.com/office/drawing/2014/main" xmlns="" id="{70A1478A-0244-4F22-9391-8B5D71C2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968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50" name="Freeform 8">
            <a:extLst>
              <a:ext uri="{FF2B5EF4-FFF2-40B4-BE49-F238E27FC236}">
                <a16:creationId xmlns:a16="http://schemas.microsoft.com/office/drawing/2014/main" xmlns="" id="{9947C513-02A2-4ADB-A7F4-BEE0BA28BF67}"/>
              </a:ext>
            </a:extLst>
          </p:cNvPr>
          <p:cNvSpPr>
            <a:spLocks/>
          </p:cNvSpPr>
          <p:nvPr/>
        </p:nvSpPr>
        <p:spPr bwMode="auto">
          <a:xfrm>
            <a:off x="2265342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7" name="Oval 13">
            <a:extLst>
              <a:ext uri="{FF2B5EF4-FFF2-40B4-BE49-F238E27FC236}">
                <a16:creationId xmlns:a16="http://schemas.microsoft.com/office/drawing/2014/main" xmlns="" id="{576378E2-0102-4410-AD23-251B35C3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8" name="Freeform 14">
            <a:extLst>
              <a:ext uri="{FF2B5EF4-FFF2-40B4-BE49-F238E27FC236}">
                <a16:creationId xmlns:a16="http://schemas.microsoft.com/office/drawing/2014/main" xmlns="" id="{DF65545D-B865-4A62-910D-E0654033BB42}"/>
              </a:ext>
            </a:extLst>
          </p:cNvPr>
          <p:cNvSpPr>
            <a:spLocks/>
          </p:cNvSpPr>
          <p:nvPr/>
        </p:nvSpPr>
        <p:spPr bwMode="auto">
          <a:xfrm>
            <a:off x="2371885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9" name="Oval 15">
            <a:extLst>
              <a:ext uri="{FF2B5EF4-FFF2-40B4-BE49-F238E27FC236}">
                <a16:creationId xmlns:a16="http://schemas.microsoft.com/office/drawing/2014/main" xmlns="" id="{08CD1A57-5989-4778-8FC7-1A0E8791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0" name="Freeform 16">
            <a:extLst>
              <a:ext uri="{FF2B5EF4-FFF2-40B4-BE49-F238E27FC236}">
                <a16:creationId xmlns:a16="http://schemas.microsoft.com/office/drawing/2014/main" xmlns="" id="{4BE617F3-3BD0-4932-93B9-6271299D777B}"/>
              </a:ext>
            </a:extLst>
          </p:cNvPr>
          <p:cNvSpPr>
            <a:spLocks/>
          </p:cNvSpPr>
          <p:nvPr/>
        </p:nvSpPr>
        <p:spPr bwMode="auto">
          <a:xfrm>
            <a:off x="2371885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1" name="Oval 17">
            <a:extLst>
              <a:ext uri="{FF2B5EF4-FFF2-40B4-BE49-F238E27FC236}">
                <a16:creationId xmlns:a16="http://schemas.microsoft.com/office/drawing/2014/main" xmlns="" id="{2AF006BC-1F44-473F-A506-34440421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63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42" name="Freeform 18">
            <a:extLst>
              <a:ext uri="{FF2B5EF4-FFF2-40B4-BE49-F238E27FC236}">
                <a16:creationId xmlns:a16="http://schemas.microsoft.com/office/drawing/2014/main" xmlns="" id="{35FE69D8-608E-4B50-ACB2-4D37434464CF}"/>
              </a:ext>
            </a:extLst>
          </p:cNvPr>
          <p:cNvSpPr>
            <a:spLocks/>
          </p:cNvSpPr>
          <p:nvPr/>
        </p:nvSpPr>
        <p:spPr bwMode="auto">
          <a:xfrm>
            <a:off x="2371885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9" name="Oval 23">
            <a:extLst>
              <a:ext uri="{FF2B5EF4-FFF2-40B4-BE49-F238E27FC236}">
                <a16:creationId xmlns:a16="http://schemas.microsoft.com/office/drawing/2014/main" xmlns="" id="{DA2A3943-860C-4400-B7ED-13352DAD8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359" y="36377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0" name="Freeform 24">
            <a:extLst>
              <a:ext uri="{FF2B5EF4-FFF2-40B4-BE49-F238E27FC236}">
                <a16:creationId xmlns:a16="http://schemas.microsoft.com/office/drawing/2014/main" xmlns="" id="{9C0F14B6-720C-4A2C-BE0E-D29121FC7E02}"/>
              </a:ext>
            </a:extLst>
          </p:cNvPr>
          <p:cNvSpPr>
            <a:spLocks/>
          </p:cNvSpPr>
          <p:nvPr/>
        </p:nvSpPr>
        <p:spPr bwMode="auto">
          <a:xfrm>
            <a:off x="2473140" y="3676098"/>
            <a:ext cx="85825" cy="93465"/>
          </a:xfrm>
          <a:custGeom>
            <a:avLst/>
            <a:gdLst>
              <a:gd name="T0" fmla="*/ 47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1" name="Oval 25">
            <a:extLst>
              <a:ext uri="{FF2B5EF4-FFF2-40B4-BE49-F238E27FC236}">
                <a16:creationId xmlns:a16="http://schemas.microsoft.com/office/drawing/2014/main" xmlns="" id="{77FA2647-AC53-4B3B-A658-53EAB342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359" y="3811139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32" name="Freeform 26">
            <a:extLst>
              <a:ext uri="{FF2B5EF4-FFF2-40B4-BE49-F238E27FC236}">
                <a16:creationId xmlns:a16="http://schemas.microsoft.com/office/drawing/2014/main" xmlns="" id="{ED5C8B77-05B9-410A-8706-7C368AFECB45}"/>
              </a:ext>
            </a:extLst>
          </p:cNvPr>
          <p:cNvSpPr>
            <a:spLocks/>
          </p:cNvSpPr>
          <p:nvPr/>
        </p:nvSpPr>
        <p:spPr bwMode="auto">
          <a:xfrm>
            <a:off x="2473140" y="3846269"/>
            <a:ext cx="85825" cy="97978"/>
          </a:xfrm>
          <a:custGeom>
            <a:avLst/>
            <a:gdLst>
              <a:gd name="T0" fmla="*/ 47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1" name="Oval 5">
            <a:extLst>
              <a:ext uri="{FF2B5EF4-FFF2-40B4-BE49-F238E27FC236}">
                <a16:creationId xmlns:a16="http://schemas.microsoft.com/office/drawing/2014/main" xmlns="" id="{85A29720-0C38-4C96-937E-79896288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71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2" name="Freeform 6">
            <a:extLst>
              <a:ext uri="{FF2B5EF4-FFF2-40B4-BE49-F238E27FC236}">
                <a16:creationId xmlns:a16="http://schemas.microsoft.com/office/drawing/2014/main" xmlns="" id="{D6AE3C25-8C33-4856-BFBF-3260DA3CA00E}"/>
              </a:ext>
            </a:extLst>
          </p:cNvPr>
          <p:cNvSpPr>
            <a:spLocks/>
          </p:cNvSpPr>
          <p:nvPr/>
        </p:nvSpPr>
        <p:spPr bwMode="auto">
          <a:xfrm>
            <a:off x="2057545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3" name="Oval 7">
            <a:extLst>
              <a:ext uri="{FF2B5EF4-FFF2-40B4-BE49-F238E27FC236}">
                <a16:creationId xmlns:a16="http://schemas.microsoft.com/office/drawing/2014/main" xmlns="" id="{32AECA38-4D7F-4F3F-914C-C9ECD9A8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71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24" name="Freeform 8">
            <a:extLst>
              <a:ext uri="{FF2B5EF4-FFF2-40B4-BE49-F238E27FC236}">
                <a16:creationId xmlns:a16="http://schemas.microsoft.com/office/drawing/2014/main" xmlns="" id="{B447BB8E-2501-4BFA-BBEB-5E5B6B3806E9}"/>
              </a:ext>
            </a:extLst>
          </p:cNvPr>
          <p:cNvSpPr>
            <a:spLocks/>
          </p:cNvSpPr>
          <p:nvPr/>
        </p:nvSpPr>
        <p:spPr bwMode="auto">
          <a:xfrm>
            <a:off x="2057545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1" name="Oval 13">
            <a:extLst>
              <a:ext uri="{FF2B5EF4-FFF2-40B4-BE49-F238E27FC236}">
                <a16:creationId xmlns:a16="http://schemas.microsoft.com/office/drawing/2014/main" xmlns="" id="{D3D07111-3468-41F2-A99D-B3AB8DA3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2" name="Freeform 14">
            <a:extLst>
              <a:ext uri="{FF2B5EF4-FFF2-40B4-BE49-F238E27FC236}">
                <a16:creationId xmlns:a16="http://schemas.microsoft.com/office/drawing/2014/main" xmlns="" id="{2A813C3A-84BF-4953-B49F-809379DD180A}"/>
              </a:ext>
            </a:extLst>
          </p:cNvPr>
          <p:cNvSpPr>
            <a:spLocks/>
          </p:cNvSpPr>
          <p:nvPr/>
        </p:nvSpPr>
        <p:spPr bwMode="auto">
          <a:xfrm>
            <a:off x="2164087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3" name="Oval 15">
            <a:extLst>
              <a:ext uri="{FF2B5EF4-FFF2-40B4-BE49-F238E27FC236}">
                <a16:creationId xmlns:a16="http://schemas.microsoft.com/office/drawing/2014/main" xmlns="" id="{68BD2228-DF42-4919-B983-09E6B91E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4" name="Freeform 16">
            <a:extLst>
              <a:ext uri="{FF2B5EF4-FFF2-40B4-BE49-F238E27FC236}">
                <a16:creationId xmlns:a16="http://schemas.microsoft.com/office/drawing/2014/main" xmlns="" id="{7D9935FF-7EA9-499D-AB9B-69324DC0DE8D}"/>
              </a:ext>
            </a:extLst>
          </p:cNvPr>
          <p:cNvSpPr>
            <a:spLocks/>
          </p:cNvSpPr>
          <p:nvPr/>
        </p:nvSpPr>
        <p:spPr bwMode="auto">
          <a:xfrm>
            <a:off x="2164087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5" name="Oval 17">
            <a:extLst>
              <a:ext uri="{FF2B5EF4-FFF2-40B4-BE49-F238E27FC236}">
                <a16:creationId xmlns:a16="http://schemas.microsoft.com/office/drawing/2014/main" xmlns="" id="{83B3CBF8-B2D0-43FD-B939-146C2E22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865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16" name="Freeform 18">
            <a:extLst>
              <a:ext uri="{FF2B5EF4-FFF2-40B4-BE49-F238E27FC236}">
                <a16:creationId xmlns:a16="http://schemas.microsoft.com/office/drawing/2014/main" xmlns="" id="{E528FEFB-AA36-4F99-93AA-DAD94ED64793}"/>
              </a:ext>
            </a:extLst>
          </p:cNvPr>
          <p:cNvSpPr>
            <a:spLocks/>
          </p:cNvSpPr>
          <p:nvPr/>
        </p:nvSpPr>
        <p:spPr bwMode="auto">
          <a:xfrm>
            <a:off x="2164087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3" name="Oval 5">
            <a:extLst>
              <a:ext uri="{FF2B5EF4-FFF2-40B4-BE49-F238E27FC236}">
                <a16:creationId xmlns:a16="http://schemas.microsoft.com/office/drawing/2014/main" xmlns="" id="{15D234FE-E93A-4876-A4F2-A793EF9A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372" y="36377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4" name="Freeform 6">
            <a:extLst>
              <a:ext uri="{FF2B5EF4-FFF2-40B4-BE49-F238E27FC236}">
                <a16:creationId xmlns:a16="http://schemas.microsoft.com/office/drawing/2014/main" xmlns="" id="{BF5D4ED3-64B7-4C9F-9855-8CD8EE46B3E0}"/>
              </a:ext>
            </a:extLst>
          </p:cNvPr>
          <p:cNvSpPr>
            <a:spLocks/>
          </p:cNvSpPr>
          <p:nvPr/>
        </p:nvSpPr>
        <p:spPr bwMode="auto">
          <a:xfrm>
            <a:off x="1849746" y="3676098"/>
            <a:ext cx="85825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5" name="Oval 7">
            <a:extLst>
              <a:ext uri="{FF2B5EF4-FFF2-40B4-BE49-F238E27FC236}">
                <a16:creationId xmlns:a16="http://schemas.microsoft.com/office/drawing/2014/main" xmlns="" id="{E011DE67-EC68-475A-8E2C-278FFEB1E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372" y="3811139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306" name="Freeform 8">
            <a:extLst>
              <a:ext uri="{FF2B5EF4-FFF2-40B4-BE49-F238E27FC236}">
                <a16:creationId xmlns:a16="http://schemas.microsoft.com/office/drawing/2014/main" xmlns="" id="{66CD94F3-BEA1-4E5E-9DC6-03CE061DF8A4}"/>
              </a:ext>
            </a:extLst>
          </p:cNvPr>
          <p:cNvSpPr>
            <a:spLocks/>
          </p:cNvSpPr>
          <p:nvPr/>
        </p:nvSpPr>
        <p:spPr bwMode="auto">
          <a:xfrm>
            <a:off x="1849746" y="3846269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3" name="Oval 13">
            <a:extLst>
              <a:ext uri="{FF2B5EF4-FFF2-40B4-BE49-F238E27FC236}">
                <a16:creationId xmlns:a16="http://schemas.microsoft.com/office/drawing/2014/main" xmlns="" id="{3AC8C03B-84E6-41AD-BCF7-0336217B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4" name="Freeform 14">
            <a:extLst>
              <a:ext uri="{FF2B5EF4-FFF2-40B4-BE49-F238E27FC236}">
                <a16:creationId xmlns:a16="http://schemas.microsoft.com/office/drawing/2014/main" xmlns="" id="{A379E4B9-B29A-401F-BDDD-FBD4110716A5}"/>
              </a:ext>
            </a:extLst>
          </p:cNvPr>
          <p:cNvSpPr>
            <a:spLocks/>
          </p:cNvSpPr>
          <p:nvPr/>
        </p:nvSpPr>
        <p:spPr bwMode="auto">
          <a:xfrm>
            <a:off x="1956289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5" name="Oval 15">
            <a:extLst>
              <a:ext uri="{FF2B5EF4-FFF2-40B4-BE49-F238E27FC236}">
                <a16:creationId xmlns:a16="http://schemas.microsoft.com/office/drawing/2014/main" xmlns="" id="{26F2B3B0-DD31-4345-AEF2-E54A65B2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6" name="Freeform 16">
            <a:extLst>
              <a:ext uri="{FF2B5EF4-FFF2-40B4-BE49-F238E27FC236}">
                <a16:creationId xmlns:a16="http://schemas.microsoft.com/office/drawing/2014/main" xmlns="" id="{8A1BB4E7-461A-4378-AA45-5371F4ED21D9}"/>
              </a:ext>
            </a:extLst>
          </p:cNvPr>
          <p:cNvSpPr>
            <a:spLocks/>
          </p:cNvSpPr>
          <p:nvPr/>
        </p:nvSpPr>
        <p:spPr bwMode="auto">
          <a:xfrm>
            <a:off x="1956289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7" name="Oval 17">
            <a:extLst>
              <a:ext uri="{FF2B5EF4-FFF2-40B4-BE49-F238E27FC236}">
                <a16:creationId xmlns:a16="http://schemas.microsoft.com/office/drawing/2014/main" xmlns="" id="{F81BC579-3C4E-40FB-B8B6-82B628705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067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98" name="Freeform 18">
            <a:extLst>
              <a:ext uri="{FF2B5EF4-FFF2-40B4-BE49-F238E27FC236}">
                <a16:creationId xmlns:a16="http://schemas.microsoft.com/office/drawing/2014/main" xmlns="" id="{5F3AB1CB-325B-4C71-B7EB-3A70484A7B7E}"/>
              </a:ext>
            </a:extLst>
          </p:cNvPr>
          <p:cNvSpPr>
            <a:spLocks/>
          </p:cNvSpPr>
          <p:nvPr/>
        </p:nvSpPr>
        <p:spPr bwMode="auto">
          <a:xfrm>
            <a:off x="1956289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5" name="Oval 13">
            <a:extLst>
              <a:ext uri="{FF2B5EF4-FFF2-40B4-BE49-F238E27FC236}">
                <a16:creationId xmlns:a16="http://schemas.microsoft.com/office/drawing/2014/main" xmlns="" id="{54CDDD4D-6851-41AD-BFC9-F39FC269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54718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6" name="Freeform 14">
            <a:extLst>
              <a:ext uri="{FF2B5EF4-FFF2-40B4-BE49-F238E27FC236}">
                <a16:creationId xmlns:a16="http://schemas.microsoft.com/office/drawing/2014/main" xmlns="" id="{066DEB58-A8CC-4A02-83A3-458FFBAF9DEA}"/>
              </a:ext>
            </a:extLst>
          </p:cNvPr>
          <p:cNvSpPr>
            <a:spLocks/>
          </p:cNvSpPr>
          <p:nvPr/>
        </p:nvSpPr>
        <p:spPr bwMode="auto">
          <a:xfrm>
            <a:off x="1748491" y="3582310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7" name="Oval 15">
            <a:extLst>
              <a:ext uri="{FF2B5EF4-FFF2-40B4-BE49-F238E27FC236}">
                <a16:creationId xmlns:a16="http://schemas.microsoft.com/office/drawing/2014/main" xmlns="" id="{FCE242C4-00CF-48C8-8D85-5F858FCB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72057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8" name="Freeform 16">
            <a:extLst>
              <a:ext uri="{FF2B5EF4-FFF2-40B4-BE49-F238E27FC236}">
                <a16:creationId xmlns:a16="http://schemas.microsoft.com/office/drawing/2014/main" xmlns="" id="{68D41E6C-56E5-4FCD-998A-3B87C065CBD9}"/>
              </a:ext>
            </a:extLst>
          </p:cNvPr>
          <p:cNvSpPr>
            <a:spLocks/>
          </p:cNvSpPr>
          <p:nvPr/>
        </p:nvSpPr>
        <p:spPr bwMode="auto">
          <a:xfrm>
            <a:off x="1748491" y="3756993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79" name="Oval 17">
            <a:extLst>
              <a:ext uri="{FF2B5EF4-FFF2-40B4-BE49-F238E27FC236}">
                <a16:creationId xmlns:a16="http://schemas.microsoft.com/office/drawing/2014/main" xmlns="" id="{62AA03DD-72FB-4EDD-852D-EF11DB27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69" y="3894291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80" name="Freeform 18">
            <a:extLst>
              <a:ext uri="{FF2B5EF4-FFF2-40B4-BE49-F238E27FC236}">
                <a16:creationId xmlns:a16="http://schemas.microsoft.com/office/drawing/2014/main" xmlns="" id="{4DEF604F-E16E-4571-9BB0-DED305BA14E1}"/>
              </a:ext>
            </a:extLst>
          </p:cNvPr>
          <p:cNvSpPr>
            <a:spLocks/>
          </p:cNvSpPr>
          <p:nvPr/>
        </p:nvSpPr>
        <p:spPr bwMode="auto">
          <a:xfrm>
            <a:off x="1748491" y="3931677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8" name="Oval 31">
            <a:extLst>
              <a:ext uri="{FF2B5EF4-FFF2-40B4-BE49-F238E27FC236}">
                <a16:creationId xmlns:a16="http://schemas.microsoft.com/office/drawing/2014/main" xmlns="" id="{CE3105AD-4110-4F1E-8FE1-68A162C2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798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9" name="Freeform 32">
            <a:extLst>
              <a:ext uri="{FF2B5EF4-FFF2-40B4-BE49-F238E27FC236}">
                <a16:creationId xmlns:a16="http://schemas.microsoft.com/office/drawing/2014/main" xmlns="" id="{DE4C06D9-C452-431C-B332-6573C4BC7A23}"/>
              </a:ext>
            </a:extLst>
          </p:cNvPr>
          <p:cNvSpPr>
            <a:spLocks/>
          </p:cNvSpPr>
          <p:nvPr/>
        </p:nvSpPr>
        <p:spPr bwMode="auto">
          <a:xfrm>
            <a:off x="4615800" y="3674864"/>
            <a:ext cx="85824" cy="93465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60" name="Oval 33">
            <a:extLst>
              <a:ext uri="{FF2B5EF4-FFF2-40B4-BE49-F238E27FC236}">
                <a16:creationId xmlns:a16="http://schemas.microsoft.com/office/drawing/2014/main" xmlns="" id="{57EFFB72-D9AC-4D02-B3DE-65955DFE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798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61" name="Freeform 34">
            <a:extLst>
              <a:ext uri="{FF2B5EF4-FFF2-40B4-BE49-F238E27FC236}">
                <a16:creationId xmlns:a16="http://schemas.microsoft.com/office/drawing/2014/main" xmlns="" id="{FF7B0B2F-19CC-4318-8B7F-4B1835F4256A}"/>
              </a:ext>
            </a:extLst>
          </p:cNvPr>
          <p:cNvSpPr>
            <a:spLocks/>
          </p:cNvSpPr>
          <p:nvPr/>
        </p:nvSpPr>
        <p:spPr bwMode="auto">
          <a:xfrm>
            <a:off x="4615800" y="3845035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8" name="Oval 39">
            <a:extLst>
              <a:ext uri="{FF2B5EF4-FFF2-40B4-BE49-F238E27FC236}">
                <a16:creationId xmlns:a16="http://schemas.microsoft.com/office/drawing/2014/main" xmlns="" id="{699B4F71-DFAD-4665-8097-6E4F1A7E8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545945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9" name="Freeform 40">
            <a:extLst>
              <a:ext uri="{FF2B5EF4-FFF2-40B4-BE49-F238E27FC236}">
                <a16:creationId xmlns:a16="http://schemas.microsoft.com/office/drawing/2014/main" xmlns="" id="{5E8F6F7E-71FB-4D1A-87BB-49491F1C19ED}"/>
              </a:ext>
            </a:extLst>
          </p:cNvPr>
          <p:cNvSpPr>
            <a:spLocks/>
          </p:cNvSpPr>
          <p:nvPr/>
        </p:nvSpPr>
        <p:spPr bwMode="auto">
          <a:xfrm>
            <a:off x="4727630" y="3581075"/>
            <a:ext cx="86232" cy="97978"/>
          </a:xfrm>
          <a:custGeom>
            <a:avLst/>
            <a:gdLst>
              <a:gd name="T0" fmla="*/ 49 w 64"/>
              <a:gd name="T1" fmla="*/ 0 h 92"/>
              <a:gd name="T2" fmla="*/ 47 w 64"/>
              <a:gd name="T3" fmla="*/ 0 h 92"/>
              <a:gd name="T4" fmla="*/ 17 w 64"/>
              <a:gd name="T5" fmla="*/ 0 h 92"/>
              <a:gd name="T6" fmla="*/ 17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9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6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0" name="Oval 41">
            <a:extLst>
              <a:ext uri="{FF2B5EF4-FFF2-40B4-BE49-F238E27FC236}">
                <a16:creationId xmlns:a16="http://schemas.microsoft.com/office/drawing/2014/main" xmlns="" id="{4E49C667-4A73-4534-9B13-B22B704E3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719340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1" name="Freeform 42">
            <a:extLst>
              <a:ext uri="{FF2B5EF4-FFF2-40B4-BE49-F238E27FC236}">
                <a16:creationId xmlns:a16="http://schemas.microsoft.com/office/drawing/2014/main" xmlns="" id="{757AF159-3F25-45D0-8ACD-1AF1D8177E7F}"/>
              </a:ext>
            </a:extLst>
          </p:cNvPr>
          <p:cNvSpPr>
            <a:spLocks/>
          </p:cNvSpPr>
          <p:nvPr/>
        </p:nvSpPr>
        <p:spPr bwMode="auto">
          <a:xfrm>
            <a:off x="4727630" y="3755758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6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2" name="Oval 43">
            <a:extLst>
              <a:ext uri="{FF2B5EF4-FFF2-40B4-BE49-F238E27FC236}">
                <a16:creationId xmlns:a16="http://schemas.microsoft.com/office/drawing/2014/main" xmlns="" id="{D84F13D6-8B94-4974-960E-D6438554B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77" y="3893056"/>
            <a:ext cx="40268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53" name="Freeform 44">
            <a:extLst>
              <a:ext uri="{FF2B5EF4-FFF2-40B4-BE49-F238E27FC236}">
                <a16:creationId xmlns:a16="http://schemas.microsoft.com/office/drawing/2014/main" xmlns="" id="{3A35526C-5D55-4E74-BDC6-483150F107E4}"/>
              </a:ext>
            </a:extLst>
          </p:cNvPr>
          <p:cNvSpPr>
            <a:spLocks/>
          </p:cNvSpPr>
          <p:nvPr/>
        </p:nvSpPr>
        <p:spPr bwMode="auto">
          <a:xfrm>
            <a:off x="4727630" y="3930442"/>
            <a:ext cx="86232" cy="93788"/>
          </a:xfrm>
          <a:custGeom>
            <a:avLst/>
            <a:gdLst>
              <a:gd name="T0" fmla="*/ 49 w 64"/>
              <a:gd name="T1" fmla="*/ 0 h 88"/>
              <a:gd name="T2" fmla="*/ 47 w 64"/>
              <a:gd name="T3" fmla="*/ 0 h 88"/>
              <a:gd name="T4" fmla="*/ 17 w 64"/>
              <a:gd name="T5" fmla="*/ 0 h 88"/>
              <a:gd name="T6" fmla="*/ 17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9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9" y="0"/>
                </a:moveTo>
                <a:cubicBezTo>
                  <a:pt x="48" y="0"/>
                  <a:pt x="47" y="0"/>
                  <a:pt x="4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6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0" name="Oval 49">
            <a:extLst>
              <a:ext uri="{FF2B5EF4-FFF2-40B4-BE49-F238E27FC236}">
                <a16:creationId xmlns:a16="http://schemas.microsoft.com/office/drawing/2014/main" xmlns="" id="{D7CAD512-61AA-4EF6-AEB8-F8963A452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986" y="363651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1" name="Freeform 50">
            <a:extLst>
              <a:ext uri="{FF2B5EF4-FFF2-40B4-BE49-F238E27FC236}">
                <a16:creationId xmlns:a16="http://schemas.microsoft.com/office/drawing/2014/main" xmlns="" id="{D517C058-21D5-42B1-9596-F61730B6172F}"/>
              </a:ext>
            </a:extLst>
          </p:cNvPr>
          <p:cNvSpPr>
            <a:spLocks/>
          </p:cNvSpPr>
          <p:nvPr/>
        </p:nvSpPr>
        <p:spPr bwMode="auto">
          <a:xfrm>
            <a:off x="4834580" y="3674864"/>
            <a:ext cx="85824" cy="93465"/>
          </a:xfrm>
          <a:custGeom>
            <a:avLst/>
            <a:gdLst>
              <a:gd name="T0" fmla="*/ 46 w 64"/>
              <a:gd name="T1" fmla="*/ 0 h 88"/>
              <a:gd name="T2" fmla="*/ 45 w 64"/>
              <a:gd name="T3" fmla="*/ 0 h 88"/>
              <a:gd name="T4" fmla="*/ 15 w 64"/>
              <a:gd name="T5" fmla="*/ 0 h 88"/>
              <a:gd name="T6" fmla="*/ 15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6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2" name="Oval 51">
            <a:extLst>
              <a:ext uri="{FF2B5EF4-FFF2-40B4-BE49-F238E27FC236}">
                <a16:creationId xmlns:a16="http://schemas.microsoft.com/office/drawing/2014/main" xmlns="" id="{1C9A1E60-CDD8-4DE4-8A8A-A59D6477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986" y="380990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43" name="Freeform 52">
            <a:extLst>
              <a:ext uri="{FF2B5EF4-FFF2-40B4-BE49-F238E27FC236}">
                <a16:creationId xmlns:a16="http://schemas.microsoft.com/office/drawing/2014/main" xmlns="" id="{46110F05-16D9-4B74-99CD-30E960BD69B1}"/>
              </a:ext>
            </a:extLst>
          </p:cNvPr>
          <p:cNvSpPr>
            <a:spLocks/>
          </p:cNvSpPr>
          <p:nvPr/>
        </p:nvSpPr>
        <p:spPr bwMode="auto">
          <a:xfrm>
            <a:off x="4834580" y="3845035"/>
            <a:ext cx="85824" cy="97978"/>
          </a:xfrm>
          <a:custGeom>
            <a:avLst/>
            <a:gdLst>
              <a:gd name="T0" fmla="*/ 46 w 64"/>
              <a:gd name="T1" fmla="*/ 0 h 92"/>
              <a:gd name="T2" fmla="*/ 45 w 64"/>
              <a:gd name="T3" fmla="*/ 0 h 92"/>
              <a:gd name="T4" fmla="*/ 15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6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0" name="Oval 57">
            <a:extLst>
              <a:ext uri="{FF2B5EF4-FFF2-40B4-BE49-F238E27FC236}">
                <a16:creationId xmlns:a16="http://schemas.microsoft.com/office/drawing/2014/main" xmlns="" id="{5DC17F0B-57BD-45B3-B27D-1824A335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1" name="Freeform 58">
            <a:extLst>
              <a:ext uri="{FF2B5EF4-FFF2-40B4-BE49-F238E27FC236}">
                <a16:creationId xmlns:a16="http://schemas.microsoft.com/office/drawing/2014/main" xmlns="" id="{9E4CE2E8-B118-40A9-9E6B-77EE93D2EAC1}"/>
              </a:ext>
            </a:extLst>
          </p:cNvPr>
          <p:cNvSpPr>
            <a:spLocks/>
          </p:cNvSpPr>
          <p:nvPr/>
        </p:nvSpPr>
        <p:spPr bwMode="auto">
          <a:xfrm>
            <a:off x="4946411" y="3581075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2" name="Oval 59">
            <a:extLst>
              <a:ext uri="{FF2B5EF4-FFF2-40B4-BE49-F238E27FC236}">
                <a16:creationId xmlns:a16="http://schemas.microsoft.com/office/drawing/2014/main" xmlns="" id="{46C224B9-5DDF-4566-9454-8D9F933F4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3" name="Freeform 60">
            <a:extLst>
              <a:ext uri="{FF2B5EF4-FFF2-40B4-BE49-F238E27FC236}">
                <a16:creationId xmlns:a16="http://schemas.microsoft.com/office/drawing/2014/main" xmlns="" id="{4DF378C0-4FF5-47FD-8B01-9AD45E468C22}"/>
              </a:ext>
            </a:extLst>
          </p:cNvPr>
          <p:cNvSpPr>
            <a:spLocks/>
          </p:cNvSpPr>
          <p:nvPr/>
        </p:nvSpPr>
        <p:spPr bwMode="auto">
          <a:xfrm>
            <a:off x="4946411" y="3755758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4" name="Oval 61">
            <a:extLst>
              <a:ext uri="{FF2B5EF4-FFF2-40B4-BE49-F238E27FC236}">
                <a16:creationId xmlns:a16="http://schemas.microsoft.com/office/drawing/2014/main" xmlns="" id="{5EF4453A-6DA0-4121-B1A8-3DE02B1D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37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35" name="Freeform 62">
            <a:extLst>
              <a:ext uri="{FF2B5EF4-FFF2-40B4-BE49-F238E27FC236}">
                <a16:creationId xmlns:a16="http://schemas.microsoft.com/office/drawing/2014/main" xmlns="" id="{1CB5EADC-D1B4-494C-A258-AF626DECCCD3}"/>
              </a:ext>
            </a:extLst>
          </p:cNvPr>
          <p:cNvSpPr>
            <a:spLocks/>
          </p:cNvSpPr>
          <p:nvPr/>
        </p:nvSpPr>
        <p:spPr bwMode="auto">
          <a:xfrm>
            <a:off x="4946411" y="3930442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0" name="Oval 67">
            <a:extLst>
              <a:ext uri="{FF2B5EF4-FFF2-40B4-BE49-F238E27FC236}">
                <a16:creationId xmlns:a16="http://schemas.microsoft.com/office/drawing/2014/main" xmlns="" id="{1E4793B9-653A-4D69-BB60-34E88E96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545945"/>
            <a:ext cx="41895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1" name="Freeform 68">
            <a:extLst>
              <a:ext uri="{FF2B5EF4-FFF2-40B4-BE49-F238E27FC236}">
                <a16:creationId xmlns:a16="http://schemas.microsoft.com/office/drawing/2014/main" xmlns="" id="{A917AE68-4030-4E87-9C9D-61AEB9685419}"/>
              </a:ext>
            </a:extLst>
          </p:cNvPr>
          <p:cNvSpPr>
            <a:spLocks/>
          </p:cNvSpPr>
          <p:nvPr/>
        </p:nvSpPr>
        <p:spPr bwMode="auto">
          <a:xfrm>
            <a:off x="4509257" y="358107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40 w 64"/>
              <a:gd name="T29" fmla="*/ 52 h 92"/>
              <a:gd name="T30" fmla="*/ 40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92"/>
                  <a:pt x="40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2" name="Oval 69">
            <a:extLst>
              <a:ext uri="{FF2B5EF4-FFF2-40B4-BE49-F238E27FC236}">
                <a16:creationId xmlns:a16="http://schemas.microsoft.com/office/drawing/2014/main" xmlns="" id="{4D9EB466-BF32-4FDF-93B9-586D85FB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719340"/>
            <a:ext cx="41895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3" name="Freeform 70">
            <a:extLst>
              <a:ext uri="{FF2B5EF4-FFF2-40B4-BE49-F238E27FC236}">
                <a16:creationId xmlns:a16="http://schemas.microsoft.com/office/drawing/2014/main" xmlns="" id="{5258E189-ABE0-4821-858C-5EB8D68DBDD8}"/>
              </a:ext>
            </a:extLst>
          </p:cNvPr>
          <p:cNvSpPr>
            <a:spLocks/>
          </p:cNvSpPr>
          <p:nvPr/>
        </p:nvSpPr>
        <p:spPr bwMode="auto">
          <a:xfrm>
            <a:off x="4509257" y="3755758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4" name="Oval 71">
            <a:extLst>
              <a:ext uri="{FF2B5EF4-FFF2-40B4-BE49-F238E27FC236}">
                <a16:creationId xmlns:a16="http://schemas.microsoft.com/office/drawing/2014/main" xmlns="" id="{E73BC600-7B1B-4032-B47D-8C90F635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6" y="3893056"/>
            <a:ext cx="41895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25" name="Freeform 72">
            <a:extLst>
              <a:ext uri="{FF2B5EF4-FFF2-40B4-BE49-F238E27FC236}">
                <a16:creationId xmlns:a16="http://schemas.microsoft.com/office/drawing/2014/main" xmlns="" id="{86C15FA7-EEEA-4EA5-AA6C-F9DCA487E319}"/>
              </a:ext>
            </a:extLst>
          </p:cNvPr>
          <p:cNvSpPr>
            <a:spLocks/>
          </p:cNvSpPr>
          <p:nvPr/>
        </p:nvSpPr>
        <p:spPr bwMode="auto">
          <a:xfrm>
            <a:off x="4509257" y="3930442"/>
            <a:ext cx="85824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40 w 64"/>
              <a:gd name="T29" fmla="*/ 52 h 88"/>
              <a:gd name="T30" fmla="*/ 40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88"/>
                  <a:pt x="40" y="88"/>
                  <a:pt x="4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8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2" name="Oval 77">
            <a:extLst>
              <a:ext uri="{FF2B5EF4-FFF2-40B4-BE49-F238E27FC236}">
                <a16:creationId xmlns:a16="http://schemas.microsoft.com/office/drawing/2014/main" xmlns="" id="{BC7A6D7C-5992-4A36-84BF-B2FD98C2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732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3" name="Freeform 78">
            <a:extLst>
              <a:ext uri="{FF2B5EF4-FFF2-40B4-BE49-F238E27FC236}">
                <a16:creationId xmlns:a16="http://schemas.microsoft.com/office/drawing/2014/main" xmlns="" id="{DDE500B1-5BF7-4B69-8BDA-0D18CCBAF634}"/>
              </a:ext>
            </a:extLst>
          </p:cNvPr>
          <p:cNvSpPr>
            <a:spLocks/>
          </p:cNvSpPr>
          <p:nvPr/>
        </p:nvSpPr>
        <p:spPr bwMode="auto">
          <a:xfrm>
            <a:off x="5052954" y="3674864"/>
            <a:ext cx="80537" cy="93465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5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4" name="Oval 79">
            <a:extLst>
              <a:ext uri="{FF2B5EF4-FFF2-40B4-BE49-F238E27FC236}">
                <a16:creationId xmlns:a16="http://schemas.microsoft.com/office/drawing/2014/main" xmlns="" id="{E5D5DC7A-CA99-4A8E-90C3-34E65136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732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15" name="Freeform 80">
            <a:extLst>
              <a:ext uri="{FF2B5EF4-FFF2-40B4-BE49-F238E27FC236}">
                <a16:creationId xmlns:a16="http://schemas.microsoft.com/office/drawing/2014/main" xmlns="" id="{2E42BA88-7301-4D83-99B4-42E6E58C6776}"/>
              </a:ext>
            </a:extLst>
          </p:cNvPr>
          <p:cNvSpPr>
            <a:spLocks/>
          </p:cNvSpPr>
          <p:nvPr/>
        </p:nvSpPr>
        <p:spPr bwMode="auto">
          <a:xfrm>
            <a:off x="5052954" y="384503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5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2" name="Oval 85">
            <a:extLst>
              <a:ext uri="{FF2B5EF4-FFF2-40B4-BE49-F238E27FC236}">
                <a16:creationId xmlns:a16="http://schemas.microsoft.com/office/drawing/2014/main" xmlns="" id="{9A0EEEC7-625F-40AB-99A6-E77108B7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545945"/>
            <a:ext cx="40268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3" name="Freeform 86">
            <a:extLst>
              <a:ext uri="{FF2B5EF4-FFF2-40B4-BE49-F238E27FC236}">
                <a16:creationId xmlns:a16="http://schemas.microsoft.com/office/drawing/2014/main" xmlns="" id="{38940BC2-F12E-4FC7-AAF6-614D28519757}"/>
              </a:ext>
            </a:extLst>
          </p:cNvPr>
          <p:cNvSpPr>
            <a:spLocks/>
          </p:cNvSpPr>
          <p:nvPr/>
        </p:nvSpPr>
        <p:spPr bwMode="auto">
          <a:xfrm>
            <a:off x="5159497" y="3581075"/>
            <a:ext cx="85825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4" name="Oval 87">
            <a:extLst>
              <a:ext uri="{FF2B5EF4-FFF2-40B4-BE49-F238E27FC236}">
                <a16:creationId xmlns:a16="http://schemas.microsoft.com/office/drawing/2014/main" xmlns="" id="{030D037B-E566-4637-BD90-8E9275D6A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719340"/>
            <a:ext cx="40268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5" name="Freeform 88">
            <a:extLst>
              <a:ext uri="{FF2B5EF4-FFF2-40B4-BE49-F238E27FC236}">
                <a16:creationId xmlns:a16="http://schemas.microsoft.com/office/drawing/2014/main" xmlns="" id="{9F387156-17E4-42CA-99BF-12C187536B81}"/>
              </a:ext>
            </a:extLst>
          </p:cNvPr>
          <p:cNvSpPr>
            <a:spLocks/>
          </p:cNvSpPr>
          <p:nvPr/>
        </p:nvSpPr>
        <p:spPr bwMode="auto">
          <a:xfrm>
            <a:off x="5159497" y="3755758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6" name="Oval 89">
            <a:extLst>
              <a:ext uri="{FF2B5EF4-FFF2-40B4-BE49-F238E27FC236}">
                <a16:creationId xmlns:a16="http://schemas.microsoft.com/office/drawing/2014/main" xmlns="" id="{BA9F5662-C7B9-460F-A274-9530CF59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122" y="3893056"/>
            <a:ext cx="40268" cy="3190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207" name="Freeform 90">
            <a:extLst>
              <a:ext uri="{FF2B5EF4-FFF2-40B4-BE49-F238E27FC236}">
                <a16:creationId xmlns:a16="http://schemas.microsoft.com/office/drawing/2014/main" xmlns="" id="{019572AF-F1F2-4EF5-BBE1-A7C2B5147AB4}"/>
              </a:ext>
            </a:extLst>
          </p:cNvPr>
          <p:cNvSpPr>
            <a:spLocks/>
          </p:cNvSpPr>
          <p:nvPr/>
        </p:nvSpPr>
        <p:spPr bwMode="auto">
          <a:xfrm>
            <a:off x="5159497" y="3930442"/>
            <a:ext cx="85825" cy="93788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4" name="Oval 95">
            <a:extLst>
              <a:ext uri="{FF2B5EF4-FFF2-40B4-BE49-F238E27FC236}">
                <a16:creationId xmlns:a16="http://schemas.microsoft.com/office/drawing/2014/main" xmlns="" id="{49BBCAD7-F72A-4758-8717-6E0A5E6D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18" y="3636510"/>
            <a:ext cx="40268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5" name="Freeform 96">
            <a:extLst>
              <a:ext uri="{FF2B5EF4-FFF2-40B4-BE49-F238E27FC236}">
                <a16:creationId xmlns:a16="http://schemas.microsoft.com/office/drawing/2014/main" xmlns="" id="{BD4B2CAF-9EE7-4954-8D3F-3FB839A2018C}"/>
              </a:ext>
            </a:extLst>
          </p:cNvPr>
          <p:cNvSpPr>
            <a:spLocks/>
          </p:cNvSpPr>
          <p:nvPr/>
        </p:nvSpPr>
        <p:spPr bwMode="auto">
          <a:xfrm>
            <a:off x="5266040" y="3674864"/>
            <a:ext cx="80537" cy="93465"/>
          </a:xfrm>
          <a:custGeom>
            <a:avLst/>
            <a:gdLst>
              <a:gd name="T0" fmla="*/ 45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5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5 h 88"/>
              <a:gd name="T16" fmla="*/ 12 w 60"/>
              <a:gd name="T17" fmla="*/ 10 h 88"/>
              <a:gd name="T18" fmla="*/ 12 w 60"/>
              <a:gd name="T19" fmla="*/ 54 h 88"/>
              <a:gd name="T20" fmla="*/ 12 w 60"/>
              <a:gd name="T21" fmla="*/ 54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5 h 88"/>
              <a:gd name="T36" fmla="*/ 48 w 60"/>
              <a:gd name="T37" fmla="*/ 65 h 88"/>
              <a:gd name="T38" fmla="*/ 48 w 60"/>
              <a:gd name="T39" fmla="*/ 10 h 88"/>
              <a:gd name="T40" fmla="*/ 52 w 60"/>
              <a:gd name="T41" fmla="*/ 15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5 h 88"/>
              <a:gd name="T48" fmla="*/ 45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3"/>
                  <a:pt x="12" y="11"/>
                  <a:pt x="12" y="10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55" y="0"/>
                  <a:pt x="4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6" name="Oval 97">
            <a:extLst>
              <a:ext uri="{FF2B5EF4-FFF2-40B4-BE49-F238E27FC236}">
                <a16:creationId xmlns:a16="http://schemas.microsoft.com/office/drawing/2014/main" xmlns="" id="{28A47D08-B361-4608-A5DB-4CDB0D76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18" y="3809905"/>
            <a:ext cx="40268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97" name="Freeform 98">
            <a:extLst>
              <a:ext uri="{FF2B5EF4-FFF2-40B4-BE49-F238E27FC236}">
                <a16:creationId xmlns:a16="http://schemas.microsoft.com/office/drawing/2014/main" xmlns="" id="{B744387D-9AC0-432E-8E3C-6150D908A49D}"/>
              </a:ext>
            </a:extLst>
          </p:cNvPr>
          <p:cNvSpPr>
            <a:spLocks/>
          </p:cNvSpPr>
          <p:nvPr/>
        </p:nvSpPr>
        <p:spPr bwMode="auto">
          <a:xfrm>
            <a:off x="5266040" y="3845035"/>
            <a:ext cx="80537" cy="97978"/>
          </a:xfrm>
          <a:custGeom>
            <a:avLst/>
            <a:gdLst>
              <a:gd name="T0" fmla="*/ 45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5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5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4" name="Oval 103">
            <a:extLst>
              <a:ext uri="{FF2B5EF4-FFF2-40B4-BE49-F238E27FC236}">
                <a16:creationId xmlns:a16="http://schemas.microsoft.com/office/drawing/2014/main" xmlns="" id="{837B3C8E-FEB0-4B87-96B0-0A859CF39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545945"/>
            <a:ext cx="41489" cy="32874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5" name="Freeform 104">
            <a:extLst>
              <a:ext uri="{FF2B5EF4-FFF2-40B4-BE49-F238E27FC236}">
                <a16:creationId xmlns:a16="http://schemas.microsoft.com/office/drawing/2014/main" xmlns="" id="{71E38A62-252B-47E0-9275-BC8269C2746C}"/>
              </a:ext>
            </a:extLst>
          </p:cNvPr>
          <p:cNvSpPr>
            <a:spLocks/>
          </p:cNvSpPr>
          <p:nvPr/>
        </p:nvSpPr>
        <p:spPr bwMode="auto">
          <a:xfrm>
            <a:off x="5372990" y="3581075"/>
            <a:ext cx="85824" cy="97978"/>
          </a:xfrm>
          <a:custGeom>
            <a:avLst/>
            <a:gdLst>
              <a:gd name="T0" fmla="*/ 47 w 64"/>
              <a:gd name="T1" fmla="*/ 0 h 92"/>
              <a:gd name="T2" fmla="*/ 45 w 64"/>
              <a:gd name="T3" fmla="*/ 0 h 92"/>
              <a:gd name="T4" fmla="*/ 16 w 64"/>
              <a:gd name="T5" fmla="*/ 0 h 92"/>
              <a:gd name="T6" fmla="*/ 15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4 w 64"/>
              <a:gd name="T25" fmla="*/ 92 h 92"/>
              <a:gd name="T26" fmla="*/ 24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6" name="Oval 105">
            <a:extLst>
              <a:ext uri="{FF2B5EF4-FFF2-40B4-BE49-F238E27FC236}">
                <a16:creationId xmlns:a16="http://schemas.microsoft.com/office/drawing/2014/main" xmlns="" id="{06DF4670-B2C9-43DC-93D5-F3A4D000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719340"/>
            <a:ext cx="41489" cy="3319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7" name="Freeform 106">
            <a:extLst>
              <a:ext uri="{FF2B5EF4-FFF2-40B4-BE49-F238E27FC236}">
                <a16:creationId xmlns:a16="http://schemas.microsoft.com/office/drawing/2014/main" xmlns="" id="{747E396A-0137-4FCB-8FDA-DD073C522E77}"/>
              </a:ext>
            </a:extLst>
          </p:cNvPr>
          <p:cNvSpPr>
            <a:spLocks/>
          </p:cNvSpPr>
          <p:nvPr/>
        </p:nvSpPr>
        <p:spPr bwMode="auto">
          <a:xfrm>
            <a:off x="5372990" y="3755758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7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7 h 88"/>
              <a:gd name="T16" fmla="*/ 16 w 64"/>
              <a:gd name="T17" fmla="*/ 12 h 88"/>
              <a:gd name="T18" fmla="*/ 16 w 64"/>
              <a:gd name="T19" fmla="*/ 56 h 88"/>
              <a:gd name="T20" fmla="*/ 16 w 64"/>
              <a:gd name="T21" fmla="*/ 56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7 h 88"/>
              <a:gd name="T36" fmla="*/ 48 w 64"/>
              <a:gd name="T37" fmla="*/ 67 h 88"/>
              <a:gd name="T38" fmla="*/ 48 w 64"/>
              <a:gd name="T39" fmla="*/ 12 h 88"/>
              <a:gd name="T40" fmla="*/ 52 w 64"/>
              <a:gd name="T41" fmla="*/ 17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7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4"/>
                  <a:pt x="12" y="12"/>
                  <a:pt x="16" y="12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52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8" name="Oval 107">
            <a:extLst>
              <a:ext uri="{FF2B5EF4-FFF2-40B4-BE49-F238E27FC236}">
                <a16:creationId xmlns:a16="http://schemas.microsoft.com/office/drawing/2014/main" xmlns="" id="{A763F95F-2DBA-4397-81EB-11E15D230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88" y="3893056"/>
            <a:ext cx="41489" cy="31907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89" name="Freeform 108">
            <a:extLst>
              <a:ext uri="{FF2B5EF4-FFF2-40B4-BE49-F238E27FC236}">
                <a16:creationId xmlns:a16="http://schemas.microsoft.com/office/drawing/2014/main" xmlns="" id="{FF2371E5-B10D-448C-93B8-5A01EBF244A9}"/>
              </a:ext>
            </a:extLst>
          </p:cNvPr>
          <p:cNvSpPr>
            <a:spLocks/>
          </p:cNvSpPr>
          <p:nvPr/>
        </p:nvSpPr>
        <p:spPr bwMode="auto">
          <a:xfrm>
            <a:off x="5372990" y="3930442"/>
            <a:ext cx="85824" cy="93788"/>
          </a:xfrm>
          <a:custGeom>
            <a:avLst/>
            <a:gdLst>
              <a:gd name="T0" fmla="*/ 47 w 64"/>
              <a:gd name="T1" fmla="*/ 0 h 88"/>
              <a:gd name="T2" fmla="*/ 45 w 64"/>
              <a:gd name="T3" fmla="*/ 0 h 88"/>
              <a:gd name="T4" fmla="*/ 16 w 64"/>
              <a:gd name="T5" fmla="*/ 0 h 88"/>
              <a:gd name="T6" fmla="*/ 15 w 64"/>
              <a:gd name="T7" fmla="*/ 0 h 88"/>
              <a:gd name="T8" fmla="*/ 0 w 64"/>
              <a:gd name="T9" fmla="*/ 16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6 h 88"/>
              <a:gd name="T16" fmla="*/ 16 w 64"/>
              <a:gd name="T17" fmla="*/ 11 h 88"/>
              <a:gd name="T18" fmla="*/ 16 w 64"/>
              <a:gd name="T19" fmla="*/ 55 h 88"/>
              <a:gd name="T20" fmla="*/ 16 w 64"/>
              <a:gd name="T21" fmla="*/ 55 h 88"/>
              <a:gd name="T22" fmla="*/ 16 w 64"/>
              <a:gd name="T23" fmla="*/ 88 h 88"/>
              <a:gd name="T24" fmla="*/ 24 w 64"/>
              <a:gd name="T25" fmla="*/ 88 h 88"/>
              <a:gd name="T26" fmla="*/ 24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6 h 88"/>
              <a:gd name="T36" fmla="*/ 48 w 64"/>
              <a:gd name="T37" fmla="*/ 66 h 88"/>
              <a:gd name="T38" fmla="*/ 48 w 64"/>
              <a:gd name="T39" fmla="*/ 11 h 88"/>
              <a:gd name="T40" fmla="*/ 52 w 64"/>
              <a:gd name="T41" fmla="*/ 16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6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6" y="0"/>
                  <a:pt x="45" y="0"/>
                  <a:pt x="4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3"/>
                  <a:pt x="12" y="11"/>
                  <a:pt x="16" y="11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52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6" y="0"/>
                  <a:pt x="4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xmlns="" id="{105272EF-CA10-4801-BDDA-9E4A35EA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46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8" name="Freeform 6">
            <a:extLst>
              <a:ext uri="{FF2B5EF4-FFF2-40B4-BE49-F238E27FC236}">
                <a16:creationId xmlns:a16="http://schemas.microsoft.com/office/drawing/2014/main" xmlns="" id="{80531279-A61D-4727-B932-890E8ACEB8C1}"/>
              </a:ext>
            </a:extLst>
          </p:cNvPr>
          <p:cNvSpPr>
            <a:spLocks/>
          </p:cNvSpPr>
          <p:nvPr/>
        </p:nvSpPr>
        <p:spPr bwMode="auto">
          <a:xfrm>
            <a:off x="4189221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9" name="Oval 7">
            <a:extLst>
              <a:ext uri="{FF2B5EF4-FFF2-40B4-BE49-F238E27FC236}">
                <a16:creationId xmlns:a16="http://schemas.microsoft.com/office/drawing/2014/main" xmlns="" id="{51CF06B5-70AF-4572-A536-6EE59D9F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46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70" name="Freeform 8">
            <a:extLst>
              <a:ext uri="{FF2B5EF4-FFF2-40B4-BE49-F238E27FC236}">
                <a16:creationId xmlns:a16="http://schemas.microsoft.com/office/drawing/2014/main" xmlns="" id="{2911C8BD-0EFD-41F2-BEF2-50DC02FA45FE}"/>
              </a:ext>
            </a:extLst>
          </p:cNvPr>
          <p:cNvSpPr>
            <a:spLocks/>
          </p:cNvSpPr>
          <p:nvPr/>
        </p:nvSpPr>
        <p:spPr bwMode="auto">
          <a:xfrm>
            <a:off x="4189221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7" name="Oval 13">
            <a:extLst>
              <a:ext uri="{FF2B5EF4-FFF2-40B4-BE49-F238E27FC236}">
                <a16:creationId xmlns:a16="http://schemas.microsoft.com/office/drawing/2014/main" xmlns="" id="{AD7B983C-34B5-47A3-8171-24EE4D2B7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8" name="Freeform 14">
            <a:extLst>
              <a:ext uri="{FF2B5EF4-FFF2-40B4-BE49-F238E27FC236}">
                <a16:creationId xmlns:a16="http://schemas.microsoft.com/office/drawing/2014/main" xmlns="" id="{19A819E7-C511-4CE4-BF78-242FF3E2335B}"/>
              </a:ext>
            </a:extLst>
          </p:cNvPr>
          <p:cNvSpPr>
            <a:spLocks/>
          </p:cNvSpPr>
          <p:nvPr/>
        </p:nvSpPr>
        <p:spPr bwMode="auto">
          <a:xfrm>
            <a:off x="4295764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9" name="Oval 15">
            <a:extLst>
              <a:ext uri="{FF2B5EF4-FFF2-40B4-BE49-F238E27FC236}">
                <a16:creationId xmlns:a16="http://schemas.microsoft.com/office/drawing/2014/main" xmlns="" id="{181BD390-D0B1-43C1-9601-2CF3FA33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0" name="Freeform 16">
            <a:extLst>
              <a:ext uri="{FF2B5EF4-FFF2-40B4-BE49-F238E27FC236}">
                <a16:creationId xmlns:a16="http://schemas.microsoft.com/office/drawing/2014/main" xmlns="" id="{DC3441F0-034D-44ED-946D-74BE83FAE990}"/>
              </a:ext>
            </a:extLst>
          </p:cNvPr>
          <p:cNvSpPr>
            <a:spLocks/>
          </p:cNvSpPr>
          <p:nvPr/>
        </p:nvSpPr>
        <p:spPr bwMode="auto">
          <a:xfrm>
            <a:off x="4295764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1" name="Oval 17">
            <a:extLst>
              <a:ext uri="{FF2B5EF4-FFF2-40B4-BE49-F238E27FC236}">
                <a16:creationId xmlns:a16="http://schemas.microsoft.com/office/drawing/2014/main" xmlns="" id="{7DA53D1A-5147-48B2-AD79-3F9B810D1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542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62" name="Freeform 18">
            <a:extLst>
              <a:ext uri="{FF2B5EF4-FFF2-40B4-BE49-F238E27FC236}">
                <a16:creationId xmlns:a16="http://schemas.microsoft.com/office/drawing/2014/main" xmlns="" id="{33223F9D-2932-432F-97BB-5C887C14D16B}"/>
              </a:ext>
            </a:extLst>
          </p:cNvPr>
          <p:cNvSpPr>
            <a:spLocks/>
          </p:cNvSpPr>
          <p:nvPr/>
        </p:nvSpPr>
        <p:spPr bwMode="auto">
          <a:xfrm>
            <a:off x="4295764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9" name="Oval 23">
            <a:extLst>
              <a:ext uri="{FF2B5EF4-FFF2-40B4-BE49-F238E27FC236}">
                <a16:creationId xmlns:a16="http://schemas.microsoft.com/office/drawing/2014/main" xmlns="" id="{14C5EF33-375A-441D-B167-0380D09B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239" y="3636510"/>
            <a:ext cx="40268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0" name="Freeform 24">
            <a:extLst>
              <a:ext uri="{FF2B5EF4-FFF2-40B4-BE49-F238E27FC236}">
                <a16:creationId xmlns:a16="http://schemas.microsoft.com/office/drawing/2014/main" xmlns="" id="{1F610D86-38CD-4810-B60E-D0A11691F507}"/>
              </a:ext>
            </a:extLst>
          </p:cNvPr>
          <p:cNvSpPr>
            <a:spLocks/>
          </p:cNvSpPr>
          <p:nvPr/>
        </p:nvSpPr>
        <p:spPr bwMode="auto">
          <a:xfrm>
            <a:off x="4397020" y="3674864"/>
            <a:ext cx="85824" cy="93465"/>
          </a:xfrm>
          <a:custGeom>
            <a:avLst/>
            <a:gdLst>
              <a:gd name="T0" fmla="*/ 47 w 64"/>
              <a:gd name="T1" fmla="*/ 0 h 88"/>
              <a:gd name="T2" fmla="*/ 46 w 64"/>
              <a:gd name="T3" fmla="*/ 0 h 88"/>
              <a:gd name="T4" fmla="*/ 16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7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1" name="Oval 25">
            <a:extLst>
              <a:ext uri="{FF2B5EF4-FFF2-40B4-BE49-F238E27FC236}">
                <a16:creationId xmlns:a16="http://schemas.microsoft.com/office/drawing/2014/main" xmlns="" id="{59F31F27-4868-4064-911B-12B0760F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239" y="3809905"/>
            <a:ext cx="40268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52" name="Freeform 26">
            <a:extLst>
              <a:ext uri="{FF2B5EF4-FFF2-40B4-BE49-F238E27FC236}">
                <a16:creationId xmlns:a16="http://schemas.microsoft.com/office/drawing/2014/main" xmlns="" id="{4CD18184-23F8-4174-B6EF-DD5898169891}"/>
              </a:ext>
            </a:extLst>
          </p:cNvPr>
          <p:cNvSpPr>
            <a:spLocks/>
          </p:cNvSpPr>
          <p:nvPr/>
        </p:nvSpPr>
        <p:spPr bwMode="auto">
          <a:xfrm>
            <a:off x="4397020" y="3845035"/>
            <a:ext cx="85824" cy="97978"/>
          </a:xfrm>
          <a:custGeom>
            <a:avLst/>
            <a:gdLst>
              <a:gd name="T0" fmla="*/ 47 w 64"/>
              <a:gd name="T1" fmla="*/ 0 h 92"/>
              <a:gd name="T2" fmla="*/ 46 w 64"/>
              <a:gd name="T3" fmla="*/ 0 h 92"/>
              <a:gd name="T4" fmla="*/ 16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7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7" y="0"/>
                </a:moveTo>
                <a:cubicBezTo>
                  <a:pt x="47" y="0"/>
                  <a:pt x="46" y="0"/>
                  <a:pt x="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1" name="Oval 5">
            <a:extLst>
              <a:ext uri="{FF2B5EF4-FFF2-40B4-BE49-F238E27FC236}">
                <a16:creationId xmlns:a16="http://schemas.microsoft.com/office/drawing/2014/main" xmlns="" id="{59E83256-B3DE-4A90-8758-45D82BD5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49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2" name="Freeform 6">
            <a:extLst>
              <a:ext uri="{FF2B5EF4-FFF2-40B4-BE49-F238E27FC236}">
                <a16:creationId xmlns:a16="http://schemas.microsoft.com/office/drawing/2014/main" xmlns="" id="{23443D76-2840-409E-B82C-89911EB3DDDE}"/>
              </a:ext>
            </a:extLst>
          </p:cNvPr>
          <p:cNvSpPr>
            <a:spLocks/>
          </p:cNvSpPr>
          <p:nvPr/>
        </p:nvSpPr>
        <p:spPr bwMode="auto">
          <a:xfrm>
            <a:off x="3981424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xmlns="" id="{C0710B1A-D0A7-4CC2-9323-6383F3B7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49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44" name="Freeform 8">
            <a:extLst>
              <a:ext uri="{FF2B5EF4-FFF2-40B4-BE49-F238E27FC236}">
                <a16:creationId xmlns:a16="http://schemas.microsoft.com/office/drawing/2014/main" xmlns="" id="{E1379885-0E9B-4358-9BFC-68F8C773F0AB}"/>
              </a:ext>
            </a:extLst>
          </p:cNvPr>
          <p:cNvSpPr>
            <a:spLocks/>
          </p:cNvSpPr>
          <p:nvPr/>
        </p:nvSpPr>
        <p:spPr bwMode="auto">
          <a:xfrm>
            <a:off x="3981424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1" name="Oval 13">
            <a:extLst>
              <a:ext uri="{FF2B5EF4-FFF2-40B4-BE49-F238E27FC236}">
                <a16:creationId xmlns:a16="http://schemas.microsoft.com/office/drawing/2014/main" xmlns="" id="{517380D8-6F71-4F2E-8806-29CFD4B0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2" name="Freeform 14">
            <a:extLst>
              <a:ext uri="{FF2B5EF4-FFF2-40B4-BE49-F238E27FC236}">
                <a16:creationId xmlns:a16="http://schemas.microsoft.com/office/drawing/2014/main" xmlns="" id="{97107564-4314-4F52-8E5D-9C8730573AB5}"/>
              </a:ext>
            </a:extLst>
          </p:cNvPr>
          <p:cNvSpPr>
            <a:spLocks/>
          </p:cNvSpPr>
          <p:nvPr/>
        </p:nvSpPr>
        <p:spPr bwMode="auto">
          <a:xfrm>
            <a:off x="4087966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3" name="Oval 15">
            <a:extLst>
              <a:ext uri="{FF2B5EF4-FFF2-40B4-BE49-F238E27FC236}">
                <a16:creationId xmlns:a16="http://schemas.microsoft.com/office/drawing/2014/main" xmlns="" id="{9D1A73F9-C0BC-43F9-AEE7-EFAB0D5A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4" name="Freeform 16">
            <a:extLst>
              <a:ext uri="{FF2B5EF4-FFF2-40B4-BE49-F238E27FC236}">
                <a16:creationId xmlns:a16="http://schemas.microsoft.com/office/drawing/2014/main" xmlns="" id="{551E0720-B383-42B1-AECB-4DAFC61DB899}"/>
              </a:ext>
            </a:extLst>
          </p:cNvPr>
          <p:cNvSpPr>
            <a:spLocks/>
          </p:cNvSpPr>
          <p:nvPr/>
        </p:nvSpPr>
        <p:spPr bwMode="auto">
          <a:xfrm>
            <a:off x="4087966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5" name="Oval 17">
            <a:extLst>
              <a:ext uri="{FF2B5EF4-FFF2-40B4-BE49-F238E27FC236}">
                <a16:creationId xmlns:a16="http://schemas.microsoft.com/office/drawing/2014/main" xmlns="" id="{C74EF27A-163E-42BE-A7D5-5FD09250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744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36" name="Freeform 18">
            <a:extLst>
              <a:ext uri="{FF2B5EF4-FFF2-40B4-BE49-F238E27FC236}">
                <a16:creationId xmlns:a16="http://schemas.microsoft.com/office/drawing/2014/main" xmlns="" id="{91C528D7-A3B8-47F4-BC01-2BF2CEC117D1}"/>
              </a:ext>
            </a:extLst>
          </p:cNvPr>
          <p:cNvSpPr>
            <a:spLocks/>
          </p:cNvSpPr>
          <p:nvPr/>
        </p:nvSpPr>
        <p:spPr bwMode="auto">
          <a:xfrm>
            <a:off x="4087966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3" name="Oval 5">
            <a:extLst>
              <a:ext uri="{FF2B5EF4-FFF2-40B4-BE49-F238E27FC236}">
                <a16:creationId xmlns:a16="http://schemas.microsoft.com/office/drawing/2014/main" xmlns="" id="{FB139FBC-484C-47AB-95C6-BF31C1C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50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4" name="Freeform 6">
            <a:extLst>
              <a:ext uri="{FF2B5EF4-FFF2-40B4-BE49-F238E27FC236}">
                <a16:creationId xmlns:a16="http://schemas.microsoft.com/office/drawing/2014/main" xmlns="" id="{64AEF2F7-2B46-4E33-AF98-4D51046229BB}"/>
              </a:ext>
            </a:extLst>
          </p:cNvPr>
          <p:cNvSpPr>
            <a:spLocks/>
          </p:cNvSpPr>
          <p:nvPr/>
        </p:nvSpPr>
        <p:spPr bwMode="auto">
          <a:xfrm>
            <a:off x="3773625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5" name="Oval 7">
            <a:extLst>
              <a:ext uri="{FF2B5EF4-FFF2-40B4-BE49-F238E27FC236}">
                <a16:creationId xmlns:a16="http://schemas.microsoft.com/office/drawing/2014/main" xmlns="" id="{8EDD6E3A-AF85-4092-B251-C7504B8EA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50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26" name="Freeform 8">
            <a:extLst>
              <a:ext uri="{FF2B5EF4-FFF2-40B4-BE49-F238E27FC236}">
                <a16:creationId xmlns:a16="http://schemas.microsoft.com/office/drawing/2014/main" xmlns="" id="{0004C25E-8026-4E47-BE7A-132B7261E8FD}"/>
              </a:ext>
            </a:extLst>
          </p:cNvPr>
          <p:cNvSpPr>
            <a:spLocks/>
          </p:cNvSpPr>
          <p:nvPr/>
        </p:nvSpPr>
        <p:spPr bwMode="auto">
          <a:xfrm>
            <a:off x="3773625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3" name="Oval 13">
            <a:extLst>
              <a:ext uri="{FF2B5EF4-FFF2-40B4-BE49-F238E27FC236}">
                <a16:creationId xmlns:a16="http://schemas.microsoft.com/office/drawing/2014/main" xmlns="" id="{A93A3E0A-E320-47D6-B25A-D6B8A16A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4" name="Freeform 14">
            <a:extLst>
              <a:ext uri="{FF2B5EF4-FFF2-40B4-BE49-F238E27FC236}">
                <a16:creationId xmlns:a16="http://schemas.microsoft.com/office/drawing/2014/main" xmlns="" id="{9D5801B3-7EC9-4154-A7D1-656D368EEA4A}"/>
              </a:ext>
            </a:extLst>
          </p:cNvPr>
          <p:cNvSpPr>
            <a:spLocks/>
          </p:cNvSpPr>
          <p:nvPr/>
        </p:nvSpPr>
        <p:spPr bwMode="auto">
          <a:xfrm>
            <a:off x="3880169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5" name="Oval 15">
            <a:extLst>
              <a:ext uri="{FF2B5EF4-FFF2-40B4-BE49-F238E27FC236}">
                <a16:creationId xmlns:a16="http://schemas.microsoft.com/office/drawing/2014/main" xmlns="" id="{CCC0FF80-5E7B-4C42-B640-21E0A01BE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6" name="Freeform 16">
            <a:extLst>
              <a:ext uri="{FF2B5EF4-FFF2-40B4-BE49-F238E27FC236}">
                <a16:creationId xmlns:a16="http://schemas.microsoft.com/office/drawing/2014/main" xmlns="" id="{1E0E59A6-4E82-4FC3-9352-A977A0EADEF1}"/>
              </a:ext>
            </a:extLst>
          </p:cNvPr>
          <p:cNvSpPr>
            <a:spLocks/>
          </p:cNvSpPr>
          <p:nvPr/>
        </p:nvSpPr>
        <p:spPr bwMode="auto">
          <a:xfrm>
            <a:off x="3880169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7" name="Oval 17">
            <a:extLst>
              <a:ext uri="{FF2B5EF4-FFF2-40B4-BE49-F238E27FC236}">
                <a16:creationId xmlns:a16="http://schemas.microsoft.com/office/drawing/2014/main" xmlns="" id="{FD2BF178-2AEA-4766-AA8E-906CB50FA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947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18" name="Freeform 18">
            <a:extLst>
              <a:ext uri="{FF2B5EF4-FFF2-40B4-BE49-F238E27FC236}">
                <a16:creationId xmlns:a16="http://schemas.microsoft.com/office/drawing/2014/main" xmlns="" id="{188E3BFF-BF74-4272-A115-801D6E6A2825}"/>
              </a:ext>
            </a:extLst>
          </p:cNvPr>
          <p:cNvSpPr>
            <a:spLocks/>
          </p:cNvSpPr>
          <p:nvPr/>
        </p:nvSpPr>
        <p:spPr bwMode="auto">
          <a:xfrm>
            <a:off x="3880169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5" name="Oval 5">
            <a:extLst>
              <a:ext uri="{FF2B5EF4-FFF2-40B4-BE49-F238E27FC236}">
                <a16:creationId xmlns:a16="http://schemas.microsoft.com/office/drawing/2014/main" xmlns="" id="{E559C0DE-5666-45FE-988E-84D3A1017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452" y="3636510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6" name="Freeform 6">
            <a:extLst>
              <a:ext uri="{FF2B5EF4-FFF2-40B4-BE49-F238E27FC236}">
                <a16:creationId xmlns:a16="http://schemas.microsoft.com/office/drawing/2014/main" xmlns="" id="{02499C87-2B54-485F-B322-49DF221646FB}"/>
              </a:ext>
            </a:extLst>
          </p:cNvPr>
          <p:cNvSpPr>
            <a:spLocks/>
          </p:cNvSpPr>
          <p:nvPr/>
        </p:nvSpPr>
        <p:spPr bwMode="auto">
          <a:xfrm>
            <a:off x="3565827" y="3674864"/>
            <a:ext cx="85824" cy="93465"/>
          </a:xfrm>
          <a:custGeom>
            <a:avLst/>
            <a:gdLst>
              <a:gd name="T0" fmla="*/ 48 w 64"/>
              <a:gd name="T1" fmla="*/ 0 h 88"/>
              <a:gd name="T2" fmla="*/ 46 w 64"/>
              <a:gd name="T3" fmla="*/ 0 h 88"/>
              <a:gd name="T4" fmla="*/ 17 w 64"/>
              <a:gd name="T5" fmla="*/ 0 h 88"/>
              <a:gd name="T6" fmla="*/ 16 w 64"/>
              <a:gd name="T7" fmla="*/ 0 h 88"/>
              <a:gd name="T8" fmla="*/ 0 w 64"/>
              <a:gd name="T9" fmla="*/ 15 h 88"/>
              <a:gd name="T10" fmla="*/ 0 w 64"/>
              <a:gd name="T11" fmla="*/ 52 h 88"/>
              <a:gd name="T12" fmla="*/ 12 w 64"/>
              <a:gd name="T13" fmla="*/ 52 h 88"/>
              <a:gd name="T14" fmla="*/ 12 w 64"/>
              <a:gd name="T15" fmla="*/ 15 h 88"/>
              <a:gd name="T16" fmla="*/ 16 w 64"/>
              <a:gd name="T17" fmla="*/ 10 h 88"/>
              <a:gd name="T18" fmla="*/ 16 w 64"/>
              <a:gd name="T19" fmla="*/ 54 h 88"/>
              <a:gd name="T20" fmla="*/ 16 w 64"/>
              <a:gd name="T21" fmla="*/ 54 h 88"/>
              <a:gd name="T22" fmla="*/ 16 w 64"/>
              <a:gd name="T23" fmla="*/ 88 h 88"/>
              <a:gd name="T24" fmla="*/ 28 w 64"/>
              <a:gd name="T25" fmla="*/ 88 h 88"/>
              <a:gd name="T26" fmla="*/ 28 w 64"/>
              <a:gd name="T27" fmla="*/ 52 h 88"/>
              <a:gd name="T28" fmla="*/ 36 w 64"/>
              <a:gd name="T29" fmla="*/ 52 h 88"/>
              <a:gd name="T30" fmla="*/ 36 w 64"/>
              <a:gd name="T31" fmla="*/ 88 h 88"/>
              <a:gd name="T32" fmla="*/ 48 w 64"/>
              <a:gd name="T33" fmla="*/ 88 h 88"/>
              <a:gd name="T34" fmla="*/ 48 w 64"/>
              <a:gd name="T35" fmla="*/ 65 h 88"/>
              <a:gd name="T36" fmla="*/ 48 w 64"/>
              <a:gd name="T37" fmla="*/ 65 h 88"/>
              <a:gd name="T38" fmla="*/ 48 w 64"/>
              <a:gd name="T39" fmla="*/ 10 h 88"/>
              <a:gd name="T40" fmla="*/ 52 w 64"/>
              <a:gd name="T41" fmla="*/ 15 h 88"/>
              <a:gd name="T42" fmla="*/ 52 w 64"/>
              <a:gd name="T43" fmla="*/ 52 h 88"/>
              <a:gd name="T44" fmla="*/ 64 w 64"/>
              <a:gd name="T45" fmla="*/ 52 h 88"/>
              <a:gd name="T46" fmla="*/ 64 w 64"/>
              <a:gd name="T47" fmla="*/ 15 h 88"/>
              <a:gd name="T48" fmla="*/ 48 w 64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88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6"/>
                  <a:pt x="0" y="15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3"/>
                  <a:pt x="12" y="11"/>
                  <a:pt x="16" y="1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88"/>
                  <a:pt x="16" y="88"/>
                  <a:pt x="1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10"/>
                  <a:pt x="48" y="10"/>
                  <a:pt x="48" y="10"/>
                </a:cubicBezTo>
                <a:cubicBezTo>
                  <a:pt x="52" y="11"/>
                  <a:pt x="52" y="13"/>
                  <a:pt x="52" y="15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6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7" name="Oval 7">
            <a:extLst>
              <a:ext uri="{FF2B5EF4-FFF2-40B4-BE49-F238E27FC236}">
                <a16:creationId xmlns:a16="http://schemas.microsoft.com/office/drawing/2014/main" xmlns="" id="{DBA69E26-A27B-4884-A681-874E84DD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452" y="3809905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8" name="Freeform 8">
            <a:extLst>
              <a:ext uri="{FF2B5EF4-FFF2-40B4-BE49-F238E27FC236}">
                <a16:creationId xmlns:a16="http://schemas.microsoft.com/office/drawing/2014/main" xmlns="" id="{F4FB203F-1CCF-49F5-B62F-57428319191B}"/>
              </a:ext>
            </a:extLst>
          </p:cNvPr>
          <p:cNvSpPr>
            <a:spLocks/>
          </p:cNvSpPr>
          <p:nvPr/>
        </p:nvSpPr>
        <p:spPr bwMode="auto">
          <a:xfrm>
            <a:off x="3565827" y="3845035"/>
            <a:ext cx="85824" cy="97978"/>
          </a:xfrm>
          <a:custGeom>
            <a:avLst/>
            <a:gdLst>
              <a:gd name="T0" fmla="*/ 48 w 64"/>
              <a:gd name="T1" fmla="*/ 0 h 92"/>
              <a:gd name="T2" fmla="*/ 46 w 64"/>
              <a:gd name="T3" fmla="*/ 0 h 92"/>
              <a:gd name="T4" fmla="*/ 17 w 64"/>
              <a:gd name="T5" fmla="*/ 0 h 92"/>
              <a:gd name="T6" fmla="*/ 16 w 64"/>
              <a:gd name="T7" fmla="*/ 0 h 92"/>
              <a:gd name="T8" fmla="*/ 0 w 64"/>
              <a:gd name="T9" fmla="*/ 18 h 92"/>
              <a:gd name="T10" fmla="*/ 0 w 64"/>
              <a:gd name="T11" fmla="*/ 52 h 92"/>
              <a:gd name="T12" fmla="*/ 12 w 64"/>
              <a:gd name="T13" fmla="*/ 52 h 92"/>
              <a:gd name="T14" fmla="*/ 12 w 64"/>
              <a:gd name="T15" fmla="*/ 18 h 92"/>
              <a:gd name="T16" fmla="*/ 16 w 64"/>
              <a:gd name="T17" fmla="*/ 13 h 92"/>
              <a:gd name="T18" fmla="*/ 16 w 64"/>
              <a:gd name="T19" fmla="*/ 57 h 92"/>
              <a:gd name="T20" fmla="*/ 16 w 64"/>
              <a:gd name="T21" fmla="*/ 57 h 92"/>
              <a:gd name="T22" fmla="*/ 16 w 64"/>
              <a:gd name="T23" fmla="*/ 92 h 92"/>
              <a:gd name="T24" fmla="*/ 28 w 64"/>
              <a:gd name="T25" fmla="*/ 92 h 92"/>
              <a:gd name="T26" fmla="*/ 28 w 64"/>
              <a:gd name="T27" fmla="*/ 52 h 92"/>
              <a:gd name="T28" fmla="*/ 36 w 64"/>
              <a:gd name="T29" fmla="*/ 52 h 92"/>
              <a:gd name="T30" fmla="*/ 36 w 64"/>
              <a:gd name="T31" fmla="*/ 92 h 92"/>
              <a:gd name="T32" fmla="*/ 48 w 64"/>
              <a:gd name="T33" fmla="*/ 92 h 92"/>
              <a:gd name="T34" fmla="*/ 48 w 64"/>
              <a:gd name="T35" fmla="*/ 68 h 92"/>
              <a:gd name="T36" fmla="*/ 48 w 64"/>
              <a:gd name="T37" fmla="*/ 68 h 92"/>
              <a:gd name="T38" fmla="*/ 48 w 64"/>
              <a:gd name="T39" fmla="*/ 13 h 92"/>
              <a:gd name="T40" fmla="*/ 52 w 64"/>
              <a:gd name="T41" fmla="*/ 18 h 92"/>
              <a:gd name="T42" fmla="*/ 52 w 64"/>
              <a:gd name="T43" fmla="*/ 52 h 92"/>
              <a:gd name="T44" fmla="*/ 64 w 64"/>
              <a:gd name="T45" fmla="*/ 52 h 92"/>
              <a:gd name="T46" fmla="*/ 64 w 64"/>
              <a:gd name="T47" fmla="*/ 18 h 92"/>
              <a:gd name="T48" fmla="*/ 48 w 64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92">
                <a:moveTo>
                  <a:pt x="48" y="0"/>
                </a:moveTo>
                <a:cubicBezTo>
                  <a:pt x="47" y="0"/>
                  <a:pt x="46" y="0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6"/>
                  <a:pt x="12" y="14"/>
                  <a:pt x="16" y="13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92"/>
                  <a:pt x="16" y="92"/>
                  <a:pt x="16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52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9"/>
                  <a:pt x="57" y="0"/>
                  <a:pt x="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5" name="Oval 13">
            <a:extLst>
              <a:ext uri="{FF2B5EF4-FFF2-40B4-BE49-F238E27FC236}">
                <a16:creationId xmlns:a16="http://schemas.microsoft.com/office/drawing/2014/main" xmlns="" id="{7717FFAF-6F12-4800-800A-55AF79E4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545945"/>
            <a:ext cx="41489" cy="328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6" name="Freeform 14">
            <a:extLst>
              <a:ext uri="{FF2B5EF4-FFF2-40B4-BE49-F238E27FC236}">
                <a16:creationId xmlns:a16="http://schemas.microsoft.com/office/drawing/2014/main" xmlns="" id="{62489463-6C8B-41AC-B746-13A3FADF9034}"/>
              </a:ext>
            </a:extLst>
          </p:cNvPr>
          <p:cNvSpPr>
            <a:spLocks/>
          </p:cNvSpPr>
          <p:nvPr/>
        </p:nvSpPr>
        <p:spPr bwMode="auto">
          <a:xfrm>
            <a:off x="3672370" y="3581075"/>
            <a:ext cx="80537" cy="97978"/>
          </a:xfrm>
          <a:custGeom>
            <a:avLst/>
            <a:gdLst>
              <a:gd name="T0" fmla="*/ 46 w 60"/>
              <a:gd name="T1" fmla="*/ 0 h 92"/>
              <a:gd name="T2" fmla="*/ 44 w 60"/>
              <a:gd name="T3" fmla="*/ 0 h 92"/>
              <a:gd name="T4" fmla="*/ 14 w 60"/>
              <a:gd name="T5" fmla="*/ 0 h 92"/>
              <a:gd name="T6" fmla="*/ 14 w 60"/>
              <a:gd name="T7" fmla="*/ 0 h 92"/>
              <a:gd name="T8" fmla="*/ 0 w 60"/>
              <a:gd name="T9" fmla="*/ 18 h 92"/>
              <a:gd name="T10" fmla="*/ 0 w 60"/>
              <a:gd name="T11" fmla="*/ 52 h 92"/>
              <a:gd name="T12" fmla="*/ 8 w 60"/>
              <a:gd name="T13" fmla="*/ 52 h 92"/>
              <a:gd name="T14" fmla="*/ 8 w 60"/>
              <a:gd name="T15" fmla="*/ 18 h 92"/>
              <a:gd name="T16" fmla="*/ 12 w 60"/>
              <a:gd name="T17" fmla="*/ 13 h 92"/>
              <a:gd name="T18" fmla="*/ 12 w 60"/>
              <a:gd name="T19" fmla="*/ 57 h 92"/>
              <a:gd name="T20" fmla="*/ 12 w 60"/>
              <a:gd name="T21" fmla="*/ 57 h 92"/>
              <a:gd name="T22" fmla="*/ 12 w 60"/>
              <a:gd name="T23" fmla="*/ 92 h 92"/>
              <a:gd name="T24" fmla="*/ 24 w 60"/>
              <a:gd name="T25" fmla="*/ 92 h 92"/>
              <a:gd name="T26" fmla="*/ 24 w 60"/>
              <a:gd name="T27" fmla="*/ 52 h 92"/>
              <a:gd name="T28" fmla="*/ 36 w 60"/>
              <a:gd name="T29" fmla="*/ 52 h 92"/>
              <a:gd name="T30" fmla="*/ 36 w 60"/>
              <a:gd name="T31" fmla="*/ 92 h 92"/>
              <a:gd name="T32" fmla="*/ 48 w 60"/>
              <a:gd name="T33" fmla="*/ 92 h 92"/>
              <a:gd name="T34" fmla="*/ 48 w 60"/>
              <a:gd name="T35" fmla="*/ 68 h 92"/>
              <a:gd name="T36" fmla="*/ 48 w 60"/>
              <a:gd name="T37" fmla="*/ 68 h 92"/>
              <a:gd name="T38" fmla="*/ 48 w 60"/>
              <a:gd name="T39" fmla="*/ 13 h 92"/>
              <a:gd name="T40" fmla="*/ 52 w 60"/>
              <a:gd name="T41" fmla="*/ 18 h 92"/>
              <a:gd name="T42" fmla="*/ 52 w 60"/>
              <a:gd name="T43" fmla="*/ 52 h 92"/>
              <a:gd name="T44" fmla="*/ 60 w 60"/>
              <a:gd name="T45" fmla="*/ 52 h 92"/>
              <a:gd name="T46" fmla="*/ 60 w 60"/>
              <a:gd name="T47" fmla="*/ 18 h 92"/>
              <a:gd name="T48" fmla="*/ 46 w 60"/>
              <a:gd name="T4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92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12" y="14"/>
                  <a:pt x="12" y="13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92"/>
                  <a:pt x="12" y="92"/>
                  <a:pt x="12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92"/>
                  <a:pt x="36" y="92"/>
                  <a:pt x="36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52" y="16"/>
                  <a:pt x="52" y="18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9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7" name="Oval 15">
            <a:extLst>
              <a:ext uri="{FF2B5EF4-FFF2-40B4-BE49-F238E27FC236}">
                <a16:creationId xmlns:a16="http://schemas.microsoft.com/office/drawing/2014/main" xmlns="" id="{42653050-9F9B-4F30-A37E-2C21E73EF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719340"/>
            <a:ext cx="41489" cy="331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8" name="Freeform 16">
            <a:extLst>
              <a:ext uri="{FF2B5EF4-FFF2-40B4-BE49-F238E27FC236}">
                <a16:creationId xmlns:a16="http://schemas.microsoft.com/office/drawing/2014/main" xmlns="" id="{42F02B1A-6A06-4859-AF3F-18D89407B482}"/>
              </a:ext>
            </a:extLst>
          </p:cNvPr>
          <p:cNvSpPr>
            <a:spLocks/>
          </p:cNvSpPr>
          <p:nvPr/>
        </p:nvSpPr>
        <p:spPr bwMode="auto">
          <a:xfrm>
            <a:off x="3672370" y="3755758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7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7 h 88"/>
              <a:gd name="T16" fmla="*/ 12 w 60"/>
              <a:gd name="T17" fmla="*/ 12 h 88"/>
              <a:gd name="T18" fmla="*/ 12 w 60"/>
              <a:gd name="T19" fmla="*/ 56 h 88"/>
              <a:gd name="T20" fmla="*/ 12 w 60"/>
              <a:gd name="T21" fmla="*/ 56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7 h 88"/>
              <a:gd name="T36" fmla="*/ 48 w 60"/>
              <a:gd name="T37" fmla="*/ 67 h 88"/>
              <a:gd name="T38" fmla="*/ 48 w 60"/>
              <a:gd name="T39" fmla="*/ 12 h 88"/>
              <a:gd name="T40" fmla="*/ 52 w 60"/>
              <a:gd name="T41" fmla="*/ 17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7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4"/>
                  <a:pt x="12" y="12"/>
                  <a:pt x="12" y="1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52" y="14"/>
                  <a:pt x="52" y="17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8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99" name="Oval 17">
            <a:extLst>
              <a:ext uri="{FF2B5EF4-FFF2-40B4-BE49-F238E27FC236}">
                <a16:creationId xmlns:a16="http://schemas.microsoft.com/office/drawing/2014/main" xmlns="" id="{39FC858E-BB5F-4993-902D-ADE34A57D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148" y="3893056"/>
            <a:ext cx="41489" cy="319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sp>
        <p:nvSpPr>
          <p:cNvPr id="100" name="Freeform 18">
            <a:extLst>
              <a:ext uri="{FF2B5EF4-FFF2-40B4-BE49-F238E27FC236}">
                <a16:creationId xmlns:a16="http://schemas.microsoft.com/office/drawing/2014/main" xmlns="" id="{A11DC66A-880B-49CA-BACB-905B61C6FEC2}"/>
              </a:ext>
            </a:extLst>
          </p:cNvPr>
          <p:cNvSpPr>
            <a:spLocks/>
          </p:cNvSpPr>
          <p:nvPr/>
        </p:nvSpPr>
        <p:spPr bwMode="auto">
          <a:xfrm>
            <a:off x="3672370" y="3930442"/>
            <a:ext cx="80537" cy="93788"/>
          </a:xfrm>
          <a:custGeom>
            <a:avLst/>
            <a:gdLst>
              <a:gd name="T0" fmla="*/ 46 w 60"/>
              <a:gd name="T1" fmla="*/ 0 h 88"/>
              <a:gd name="T2" fmla="*/ 44 w 60"/>
              <a:gd name="T3" fmla="*/ 0 h 88"/>
              <a:gd name="T4" fmla="*/ 14 w 60"/>
              <a:gd name="T5" fmla="*/ 0 h 88"/>
              <a:gd name="T6" fmla="*/ 14 w 60"/>
              <a:gd name="T7" fmla="*/ 0 h 88"/>
              <a:gd name="T8" fmla="*/ 0 w 60"/>
              <a:gd name="T9" fmla="*/ 16 h 88"/>
              <a:gd name="T10" fmla="*/ 0 w 60"/>
              <a:gd name="T11" fmla="*/ 52 h 88"/>
              <a:gd name="T12" fmla="*/ 8 w 60"/>
              <a:gd name="T13" fmla="*/ 52 h 88"/>
              <a:gd name="T14" fmla="*/ 8 w 60"/>
              <a:gd name="T15" fmla="*/ 16 h 88"/>
              <a:gd name="T16" fmla="*/ 12 w 60"/>
              <a:gd name="T17" fmla="*/ 11 h 88"/>
              <a:gd name="T18" fmla="*/ 12 w 60"/>
              <a:gd name="T19" fmla="*/ 55 h 88"/>
              <a:gd name="T20" fmla="*/ 12 w 60"/>
              <a:gd name="T21" fmla="*/ 55 h 88"/>
              <a:gd name="T22" fmla="*/ 12 w 60"/>
              <a:gd name="T23" fmla="*/ 88 h 88"/>
              <a:gd name="T24" fmla="*/ 24 w 60"/>
              <a:gd name="T25" fmla="*/ 88 h 88"/>
              <a:gd name="T26" fmla="*/ 24 w 60"/>
              <a:gd name="T27" fmla="*/ 52 h 88"/>
              <a:gd name="T28" fmla="*/ 36 w 60"/>
              <a:gd name="T29" fmla="*/ 52 h 88"/>
              <a:gd name="T30" fmla="*/ 36 w 60"/>
              <a:gd name="T31" fmla="*/ 88 h 88"/>
              <a:gd name="T32" fmla="*/ 48 w 60"/>
              <a:gd name="T33" fmla="*/ 88 h 88"/>
              <a:gd name="T34" fmla="*/ 48 w 60"/>
              <a:gd name="T35" fmla="*/ 66 h 88"/>
              <a:gd name="T36" fmla="*/ 48 w 60"/>
              <a:gd name="T37" fmla="*/ 66 h 88"/>
              <a:gd name="T38" fmla="*/ 48 w 60"/>
              <a:gd name="T39" fmla="*/ 11 h 88"/>
              <a:gd name="T40" fmla="*/ 52 w 60"/>
              <a:gd name="T41" fmla="*/ 16 h 88"/>
              <a:gd name="T42" fmla="*/ 52 w 60"/>
              <a:gd name="T43" fmla="*/ 52 h 88"/>
              <a:gd name="T44" fmla="*/ 60 w 60"/>
              <a:gd name="T45" fmla="*/ 52 h 88"/>
              <a:gd name="T46" fmla="*/ 60 w 60"/>
              <a:gd name="T47" fmla="*/ 16 h 88"/>
              <a:gd name="T48" fmla="*/ 46 w 60"/>
              <a:gd name="T4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88">
                <a:moveTo>
                  <a:pt x="46" y="0"/>
                </a:moveTo>
                <a:cubicBezTo>
                  <a:pt x="45" y="0"/>
                  <a:pt x="44" y="0"/>
                  <a:pt x="4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6"/>
                </a:cubicBezTo>
                <a:cubicBezTo>
                  <a:pt x="0" y="52"/>
                  <a:pt x="0" y="52"/>
                  <a:pt x="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3"/>
                  <a:pt x="12" y="11"/>
                  <a:pt x="12" y="11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88"/>
                  <a:pt x="12" y="88"/>
                  <a:pt x="12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52"/>
                  <a:pt x="24" y="52"/>
                  <a:pt x="2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88"/>
                  <a:pt x="36" y="88"/>
                  <a:pt x="36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52" y="13"/>
                  <a:pt x="52" y="16"/>
                </a:cubicBezTo>
                <a:cubicBezTo>
                  <a:pt x="52" y="52"/>
                  <a:pt x="52" y="52"/>
                  <a:pt x="52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7"/>
                  <a:pt x="55" y="0"/>
                  <a:pt x="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pPr defTabSz="326578">
              <a:defRPr/>
            </a:pPr>
            <a:endParaRPr lang="en-US" sz="1286" kern="0" dirty="0">
              <a:solidFill>
                <a:srgbClr val="272E3A"/>
              </a:solidFill>
              <a:latin typeface="Open Sans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27" y="2306752"/>
            <a:ext cx="471037" cy="425997"/>
          </a:xfrm>
          <a:prstGeom prst="rect">
            <a:avLst/>
          </a:prstGeom>
        </p:spPr>
      </p:pic>
      <p:sp>
        <p:nvSpPr>
          <p:cNvPr id="291" name="Arc 64">
            <a:extLst>
              <a:ext uri="{FF2B5EF4-FFF2-40B4-BE49-F238E27FC236}">
                <a16:creationId xmlns:a16="http://schemas.microsoft.com/office/drawing/2014/main" xmlns="" id="{8534E3CB-E082-42DF-865B-00D76DDC3030}"/>
              </a:ext>
            </a:extLst>
          </p:cNvPr>
          <p:cNvSpPr/>
          <p:nvPr/>
        </p:nvSpPr>
        <p:spPr>
          <a:xfrm flipH="1">
            <a:off x="2127914" y="4086119"/>
            <a:ext cx="842780" cy="728464"/>
          </a:xfrm>
          <a:prstGeom prst="arc">
            <a:avLst>
              <a:gd name="adj1" fmla="val 16516345"/>
              <a:gd name="adj2" fmla="val 13852966"/>
            </a:avLst>
          </a:prstGeom>
          <a:noFill/>
          <a:ln w="76200" cap="rnd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t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292" name="Прямоугольник 50">
            <a:extLst>
              <a:ext uri="{FF2B5EF4-FFF2-40B4-BE49-F238E27FC236}">
                <a16:creationId xmlns:a16="http://schemas.microsoft.com/office/drawing/2014/main" xmlns="" id="{A6CCC03A-0CA4-4A08-AAA9-02BDCB3D2114}"/>
              </a:ext>
            </a:extLst>
          </p:cNvPr>
          <p:cNvSpPr/>
          <p:nvPr/>
        </p:nvSpPr>
        <p:spPr>
          <a:xfrm>
            <a:off x="2325240" y="4265071"/>
            <a:ext cx="502255" cy="29884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cs typeface="Segoe UI" panose="020B0502040204020203" pitchFamily="34" charset="0"/>
              </a:rPr>
              <a:t>95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cs typeface="Segoe UI" panose="020B0502040204020203" pitchFamily="34" charset="0"/>
              </a:rPr>
              <a:t>%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cs typeface="Segoe UI" panose="020B0502040204020203" pitchFamily="34" charset="0"/>
            </a:endParaRPr>
          </a:p>
        </p:txBody>
      </p:sp>
      <p:sp>
        <p:nvSpPr>
          <p:cNvPr id="310" name="Прямоугольник 48"/>
          <p:cNvSpPr>
            <a:spLocks noChangeArrowheads="1"/>
          </p:cNvSpPr>
          <p:nvPr/>
        </p:nvSpPr>
        <p:spPr bwMode="auto">
          <a:xfrm>
            <a:off x="7907500" y="1289367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327" name="Прямоугольник 24">
            <a:extLst>
              <a:ext uri="{FF2B5EF4-FFF2-40B4-BE49-F238E27FC236}">
                <a16:creationId xmlns:a16="http://schemas.microsoft.com/office/drawing/2014/main" xmlns="" id="{F6797DE1-E1D6-4E16-9016-4AAC8634353C}"/>
              </a:ext>
            </a:extLst>
          </p:cNvPr>
          <p:cNvSpPr/>
          <p:nvPr/>
        </p:nvSpPr>
        <p:spPr>
          <a:xfrm>
            <a:off x="7587870" y="1893219"/>
            <a:ext cx="4410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РАСШИРЕНИЕ СЕТИ, В Т.Ч. ГЧП, ГОСЗАКАЗ</a:t>
            </a:r>
          </a:p>
        </p:txBody>
      </p:sp>
      <p:sp>
        <p:nvSpPr>
          <p:cNvPr id="328" name="Прямоугольник 25">
            <a:extLst>
              <a:ext uri="{FF2B5EF4-FFF2-40B4-BE49-F238E27FC236}">
                <a16:creationId xmlns:a16="http://schemas.microsoft.com/office/drawing/2014/main" xmlns="" id="{C8D002BE-B426-46F2-877A-C4D7348D316A}"/>
              </a:ext>
            </a:extLst>
          </p:cNvPr>
          <p:cNvSpPr/>
          <p:nvPr/>
        </p:nvSpPr>
        <p:spPr>
          <a:xfrm>
            <a:off x="7610475" y="2494229"/>
            <a:ext cx="440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ВНЕДРЕНИЕ ВОСПИТАТЕЛЕЙ НА ДОМУ «СОЦИАЛЬНАЯ НЯНЯ»</a:t>
            </a:r>
          </a:p>
        </p:txBody>
      </p:sp>
      <p:sp>
        <p:nvSpPr>
          <p:cNvPr id="335" name="Прямоугольник 26">
            <a:extLst>
              <a:ext uri="{FF2B5EF4-FFF2-40B4-BE49-F238E27FC236}">
                <a16:creationId xmlns:a16="http://schemas.microsoft.com/office/drawing/2014/main" xmlns="" id="{80007D78-5DE5-44E4-9C24-18021A5637E7}"/>
              </a:ext>
            </a:extLst>
          </p:cNvPr>
          <p:cNvSpPr/>
          <p:nvPr/>
        </p:nvSpPr>
        <p:spPr>
          <a:xfrm>
            <a:off x="7610475" y="3443782"/>
            <a:ext cx="440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ИЗМЕНЕНИЕ ПРОГРАММ ОБУЧЕНИЯ И ВОСПИТАНИЯ С УЧЕТОМ ПОТРЕБНОСТЕЙ ДЕТЕЙ</a:t>
            </a:r>
          </a:p>
        </p:txBody>
      </p:sp>
      <p:sp>
        <p:nvSpPr>
          <p:cNvPr id="336" name="Прямоугольник 27">
            <a:extLst>
              <a:ext uri="{FF2B5EF4-FFF2-40B4-BE49-F238E27FC236}">
                <a16:creationId xmlns:a16="http://schemas.microsoft.com/office/drawing/2014/main" xmlns="" id="{0C8ED89A-5FC2-4F89-AF4A-D65A93ECC6EA}"/>
              </a:ext>
            </a:extLst>
          </p:cNvPr>
          <p:cNvSpPr/>
          <p:nvPr/>
        </p:nvSpPr>
        <p:spPr>
          <a:xfrm>
            <a:off x="7595024" y="4656781"/>
            <a:ext cx="4403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УСИЛЕННАЯ ПОДГОТОВКА К ШКОЛЕ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9E0DFA-4BB7-4C42-BBAA-CE15097C9171}"/>
              </a:ext>
            </a:extLst>
          </p:cNvPr>
          <p:cNvSpPr/>
          <p:nvPr/>
        </p:nvSpPr>
        <p:spPr>
          <a:xfrm>
            <a:off x="1494004" y="4846020"/>
            <a:ext cx="5208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28554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УВЕЛИЧЕНИЕ ГОСЗАКАЗА С 18 ТЫС. ДО 30 ТЫС. ТГ.</a:t>
            </a:r>
            <a:r>
              <a:rPr lang="en-U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  <a:p>
            <a:pPr lvl="0" defTabSz="228554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448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млрд.тг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9381893"/>
              </p:ext>
            </p:extLst>
          </p:nvPr>
        </p:nvGraphicFramePr>
        <p:xfrm>
          <a:off x="950522" y="5323429"/>
          <a:ext cx="5584723" cy="124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6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048880" y="568872"/>
            <a:ext cx="9895469" cy="480131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БЕЗОПАСНЫЕ И КОМФОРТНЫЕ УСЛОВИЯ ДЛЯ ДЕТЕЙ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49539" y="2255369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5021318" y="1968159"/>
            <a:ext cx="1789057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7" name="Прямоугольник 48"/>
          <p:cNvSpPr>
            <a:spLocks noChangeArrowheads="1"/>
          </p:cNvSpPr>
          <p:nvPr/>
        </p:nvSpPr>
        <p:spPr bwMode="auto">
          <a:xfrm>
            <a:off x="3156903" y="1997878"/>
            <a:ext cx="165570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г.</a:t>
            </a:r>
          </a:p>
        </p:txBody>
      </p:sp>
      <p:sp>
        <p:nvSpPr>
          <p:cNvPr id="8" name="Oval 7"/>
          <p:cNvSpPr/>
          <p:nvPr/>
        </p:nvSpPr>
        <p:spPr>
          <a:xfrm>
            <a:off x="585709" y="1558971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4" y="1832448"/>
            <a:ext cx="845841" cy="845841"/>
          </a:xfrm>
          <a:prstGeom prst="rect">
            <a:avLst/>
          </a:prstGeom>
        </p:spPr>
      </p:pic>
      <p:pic>
        <p:nvPicPr>
          <p:cNvPr id="12" name="Picture 2" descr="http://www.lipetsk.ru/upload/iblock/051/051950549f67b031d3be3ac7a427012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44" y="3630247"/>
            <a:ext cx="918966" cy="5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8"/>
          <p:cNvSpPr>
            <a:spLocks noChangeArrowheads="1"/>
          </p:cNvSpPr>
          <p:nvPr/>
        </p:nvSpPr>
        <p:spPr bwMode="auto">
          <a:xfrm>
            <a:off x="5322886" y="2688727"/>
            <a:ext cx="116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8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48"/>
          <p:cNvSpPr>
            <a:spLocks noChangeArrowheads="1"/>
          </p:cNvSpPr>
          <p:nvPr/>
        </p:nvSpPr>
        <p:spPr bwMode="auto">
          <a:xfrm>
            <a:off x="3447438" y="2659757"/>
            <a:ext cx="899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3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67</a:t>
            </a:r>
            <a:r>
              <a:rPr lang="en-US" alt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8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48"/>
          <p:cNvSpPr>
            <a:spLocks noChangeArrowheads="1"/>
          </p:cNvSpPr>
          <p:nvPr/>
        </p:nvSpPr>
        <p:spPr bwMode="auto">
          <a:xfrm>
            <a:off x="5319475" y="3581646"/>
            <a:ext cx="1051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48"/>
          <p:cNvSpPr>
            <a:spLocks noChangeArrowheads="1"/>
          </p:cNvSpPr>
          <p:nvPr/>
        </p:nvSpPr>
        <p:spPr bwMode="auto">
          <a:xfrm>
            <a:off x="3442971" y="3597292"/>
            <a:ext cx="81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70</a:t>
            </a:r>
            <a:r>
              <a:rPr lang="en-US" altLang="ru-RU" sz="1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48"/>
          <p:cNvSpPr>
            <a:spLocks noChangeArrowheads="1"/>
          </p:cNvSpPr>
          <p:nvPr/>
        </p:nvSpPr>
        <p:spPr bwMode="auto">
          <a:xfrm>
            <a:off x="5321986" y="4457420"/>
            <a:ext cx="1051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48"/>
          <p:cNvSpPr>
            <a:spLocks noChangeArrowheads="1"/>
          </p:cNvSpPr>
          <p:nvPr/>
        </p:nvSpPr>
        <p:spPr bwMode="auto">
          <a:xfrm>
            <a:off x="3475246" y="4472561"/>
            <a:ext cx="114165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99.7</a:t>
            </a:r>
            <a:r>
              <a:rPr lang="en-US" altLang="ru-RU" sz="1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2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65" y="5405229"/>
            <a:ext cx="672973" cy="6729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5" y="2514843"/>
            <a:ext cx="793356" cy="7933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1" y="4430083"/>
            <a:ext cx="724777" cy="72477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401524" y="2795426"/>
            <a:ext cx="54379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СИСТЕМА БЕЗОПАСНОГО ДОСТУПА, ВИДЕОНАБЛЮДЕНИЕ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СПЕЦИАЛИЗИРОВАННАЯ ОХРАНА И КОНТРОЛЬ 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kk-KZ" sz="1400" dirty="0">
                <a:latin typeface="Segoe UI" panose="020B0502040204020203" pitchFamily="34" charset="0"/>
                <a:cs typeface="Segoe UI" panose="020B0502040204020203" pitchFamily="34" charset="0"/>
              </a:rPr>
              <a:t>УСЛОВИЯ ДЛЯ ДЕТЕЙ С ООП (ГОСЗАКАЗ)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ПРОГРАММА ПО ПРОФИЛАКТИКЕ НАСИЛИЯ, «БУЛЛИНГА» В ШКОЛАХ,  ПРЕВЕНЦИЯ СУИЦИДОВ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БЕЗОПАСНЫЙ ШКОЛЬНЫЙ ПОДВОЗ, ОБНОВЛЕНИЕ АВТОБУСНОГО ПАРКА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КИБЕРКУЛЬТУРА И КИБЕРГИГИЕНА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kk-KZ" sz="1400" dirty="0">
                <a:latin typeface="Segoe UI" panose="020B0502040204020203" pitchFamily="34" charset="0"/>
                <a:cs typeface="Segoe UI" panose="020B0502040204020203" pitchFamily="34" charset="0"/>
              </a:rPr>
              <a:t>НОВЫЕ НОРМЫ И РАЦИОН ПИТАНИЯ, 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kk-KZ" sz="1400" dirty="0">
                <a:latin typeface="Segoe UI" panose="020B0502040204020203" pitchFamily="34" charset="0"/>
                <a:cs typeface="Segoe UI" panose="020B0502040204020203" pitchFamily="34" charset="0"/>
              </a:rPr>
              <a:t>ПОЭТАПНЫЙ ПЕРЕХОД НА БЕЗНАЛИЧНЫЙ РАСЧЕТ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6279" y="5547206"/>
            <a:ext cx="81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30</a:t>
            </a:r>
            <a:r>
              <a:rPr lang="en-US" altLang="ru-RU" sz="1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1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29582" y="5576175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100</a:t>
            </a:r>
            <a:r>
              <a:rPr lang="en-US" altLang="ru-RU" sz="1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%</a:t>
            </a:r>
            <a:endParaRPr lang="ru-RU" altLang="ru-RU" sz="1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>
            <a:off x="4614509" y="2837410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6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>
            <a:off x="4713499" y="3673493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7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>
            <a:off x="4713498" y="4563124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8" name="Стрелка: вправо с вырезом 14">
            <a:extLst>
              <a:ext uri="{FF2B5EF4-FFF2-40B4-BE49-F238E27FC236}">
                <a16:creationId xmlns:a16="http://schemas.microsoft.com/office/drawing/2014/main" xmlns="" id="{67396C55-48F8-40BF-9398-FB574F168BA7}"/>
              </a:ext>
            </a:extLst>
          </p:cNvPr>
          <p:cNvSpPr/>
          <p:nvPr/>
        </p:nvSpPr>
        <p:spPr>
          <a:xfrm>
            <a:off x="4713497" y="5635667"/>
            <a:ext cx="336229" cy="373369"/>
          </a:xfrm>
          <a:prstGeom prst="chevron">
            <a:avLst>
              <a:gd name="adj" fmla="val 5396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05461" y="6341179"/>
            <a:ext cx="2743200" cy="365125"/>
          </a:xfrm>
        </p:spPr>
        <p:txBody>
          <a:bodyPr/>
          <a:lstStyle/>
          <a:p>
            <a:fld id="{1BBE424C-940E-4969-AD3E-702B31DD2D3C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699591" y="0"/>
            <a:ext cx="9949070" cy="1643527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ВОСПИТАНИЕ ЛИЧНОСТИ НА ОСНОВЕ ОБЩЕЧЕЛОВЕЧЕСКИХ ЦЕННОСТЕЙ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3244842" y="2752877"/>
            <a:ext cx="8531909" cy="389722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kk-KZ" sz="1600" dirty="0">
                <a:latin typeface="Segoe UI" panose="020B0502040204020203" pitchFamily="34" charset="0"/>
                <a:cs typeface="Segoe UI" panose="020B0502040204020203" pitchFamily="34" charset="0"/>
              </a:rPr>
              <a:t>ПРОЕКТ «ҚҰНДЫЛЫҚТАРҒА НЕГІЗДЕЛГЕН БІЛІМ БЕРУ»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ОТБАСЫЛЫ</a:t>
            </a:r>
            <a:r>
              <a:rPr lang="kk-KZ" sz="1600" dirty="0">
                <a:latin typeface="Segoe UI" panose="020B0502040204020203" pitchFamily="34" charset="0"/>
                <a:cs typeface="Segoe UI" panose="020B0502040204020203" pitchFamily="34" charset="0"/>
              </a:rPr>
              <a:t>Қ ТӘРБИЕ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НОВЫЙ ФОРМАТ ВЗАИМООТНОШЕНИЙ «ШКОЛА-РОДИТЕЛЬ»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РАЗВИТИЕ «ЖАС ҚЫРАН», «ЖАС ҰЛАН», «ЖАС САРБАЗ»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СПАРТАКИАДЫ, ГИМНАЗИАДЫ ПО ЗИМНИМ И ЛЕТНИМ ВИДАМ СПОРТА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СТУДЕНЧЕСКИЕ И ШКОЛЬНЫЕ СПОРТИВНЫЕ ЛИГИ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«ДЕБАТНОЕ ДВИЖЕНИЕ «ҰШҚЫР ОЙ АЛАҢЫ»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ПРОЕКТЫ «ДЕТИ И ТЕАТР», «ҚОҒАМҒА ҚЫЗМЕТ», «АШЫҚ ЖҮРЕК» 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ZHASTAR KZ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97815" marR="5080" indent="-285750">
              <a:spcBef>
                <a:spcPts val="1200"/>
              </a:spcBef>
              <a:buFont typeface="Arial" charset="0"/>
              <a:buChar char="•"/>
              <a:tabLst>
                <a:tab pos="363220" algn="l"/>
              </a:tabLst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РАЗВИТИЕ ВОЛОНТЕРСТВА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61283" y="2361745"/>
            <a:ext cx="9344412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48"/>
          <p:cNvSpPr>
            <a:spLocks noChangeArrowheads="1"/>
          </p:cNvSpPr>
          <p:nvPr/>
        </p:nvSpPr>
        <p:spPr bwMode="auto">
          <a:xfrm>
            <a:off x="2638423" y="2060398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8" name="Oval 7"/>
          <p:cNvSpPr/>
          <p:nvPr/>
        </p:nvSpPr>
        <p:spPr>
          <a:xfrm>
            <a:off x="539634" y="1628473"/>
            <a:ext cx="1484718" cy="1352550"/>
          </a:xfrm>
          <a:prstGeom prst="ellipse">
            <a:avLst/>
          </a:prstGeom>
          <a:noFill/>
          <a:ln w="142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5" y="1918427"/>
            <a:ext cx="886636" cy="886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52" y="4730588"/>
            <a:ext cx="774170" cy="774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34" y="2900009"/>
            <a:ext cx="581768" cy="581768"/>
          </a:xfrm>
          <a:prstGeom prst="rect">
            <a:avLst/>
          </a:prstGeom>
        </p:spPr>
      </p:pic>
      <p:pic>
        <p:nvPicPr>
          <p:cNvPr id="16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87" y="3664284"/>
            <a:ext cx="1004700" cy="1004700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49" y="5451449"/>
            <a:ext cx="575405" cy="5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7802" y="316140"/>
            <a:ext cx="10394197" cy="954107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МОДЕРНИЗАЦИЯ СОДЕРЖАНИЯ СРЕДНЕГО ОБРАЗОВАНИЯ</a:t>
            </a:r>
          </a:p>
        </p:txBody>
      </p:sp>
      <p:sp>
        <p:nvSpPr>
          <p:cNvPr id="4" name="Прямоугольник 73"/>
          <p:cNvSpPr/>
          <p:nvPr/>
        </p:nvSpPr>
        <p:spPr>
          <a:xfrm>
            <a:off x="4533901" y="4099876"/>
            <a:ext cx="481361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Наставничество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Мобильный учитель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Временная семья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ВЫЯВЛЕНИЕ ОДАРЕННЫХ СЕЛЬСКИХ ШКОЛЬНИКОВ «</a:t>
            </a:r>
            <a:r>
              <a:rPr lang="ru-RU" altLang="ru-RU" sz="1400" cap="all" dirty="0" err="1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Мың</a:t>
            </a:r>
            <a:r>
              <a:rPr lang="ru-RU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бала»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kk-KZ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Строительство </a:t>
            </a:r>
            <a:r>
              <a:rPr lang="kk-KZ" altLang="ru-RU" sz="1400" cap="all" dirty="0" err="1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интернатов</a:t>
            </a:r>
            <a:r>
              <a:rPr lang="kk-KZ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kk-KZ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Укрепление МТБ 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altLang="ru-RU" sz="1400" cap="all" dirty="0" err="1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циФРОВАЯ</a:t>
            </a:r>
            <a:r>
              <a:rPr lang="ru-RU" alt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cap="all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ТРАНСФОРМАЦИЯ</a:t>
            </a:r>
            <a:endParaRPr lang="ru-RU" altLang="ru-RU" sz="1400" cap="all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078711" y="1857205"/>
            <a:ext cx="9604290" cy="1"/>
          </a:xfrm>
          <a:prstGeom prst="line">
            <a:avLst/>
          </a:prstGeom>
          <a:noFill/>
          <a:ln w="142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Прямоугольник 48"/>
          <p:cNvSpPr>
            <a:spLocks noChangeArrowheads="1"/>
          </p:cNvSpPr>
          <p:nvPr/>
        </p:nvSpPr>
        <p:spPr bwMode="auto">
          <a:xfrm>
            <a:off x="9347511" y="1682274"/>
            <a:ext cx="1895116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2025 г.</a:t>
            </a:r>
          </a:p>
        </p:txBody>
      </p:sp>
      <p:sp>
        <p:nvSpPr>
          <p:cNvPr id="9" name="Прямоугольник 48"/>
          <p:cNvSpPr>
            <a:spLocks noChangeArrowheads="1"/>
          </p:cNvSpPr>
          <p:nvPr/>
        </p:nvSpPr>
        <p:spPr bwMode="auto">
          <a:xfrm>
            <a:off x="2878198" y="1699036"/>
            <a:ext cx="1655703" cy="584775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2020 г.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72" y="3370623"/>
            <a:ext cx="612844" cy="6128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083" y="3410589"/>
            <a:ext cx="560324" cy="56032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flipH="1">
            <a:off x="9893298" y="3999047"/>
            <a:ext cx="383957" cy="25951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10611084" y="3990913"/>
            <a:ext cx="383957" cy="25951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39800" y="4266697"/>
            <a:ext cx="3469867" cy="2444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Сокращение разрыва в качестве образования город/</a:t>
            </a:r>
            <a:r>
              <a:rPr lang="kk-KZ" sz="2000" b="1" cap="all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село</a:t>
            </a:r>
            <a:endParaRPr lang="ru-RU" sz="2000" b="1" cap="all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84"/>
          <p:cNvSpPr/>
          <p:nvPr/>
        </p:nvSpPr>
        <p:spPr>
          <a:xfrm>
            <a:off x="4450281" y="2083609"/>
            <a:ext cx="4685521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ЗАВЕРШЕНИЕ К ПЕРЕХОДУ НА ОБНОВЛЕННОЕ СОДЕРЖАНИЕ ОБРАЗОВАНИЯ 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новая СИСТЕМА РАЗРАБОТКИ, ЭКСПЕРТИЗЫ И ИЗДАНИЯ УЧЕБНИКОВ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СОВЕРШЕНСТВОВАНИЕ КРИТЕРИАЛЬНОГО ОЦЕНИВАНИЯ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r>
              <a:rPr lang="ru-RU" sz="1400" cap="all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ПЕРЕХОД НА  12-ЛЕТНЕЕ ОБРАЗОВАНИЕ </a:t>
            </a:r>
          </a:p>
          <a:p>
            <a:pPr marL="342900" indent="-342900">
              <a:spcBef>
                <a:spcPct val="0"/>
              </a:spcBef>
              <a:spcAft>
                <a:spcPts val="700"/>
              </a:spcAft>
              <a:buFont typeface="Arial" charset="0"/>
              <a:buChar char="•"/>
            </a:pPr>
            <a:endParaRPr lang="ru-RU" sz="1400" cap="all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261" y="2384255"/>
            <a:ext cx="3469867" cy="1330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СОВЕРШЕНСТВОВАНИЕ ОБРАЗОВАТЕЛЬНЫХ ПРОГРАММ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8688" y="5429727"/>
            <a:ext cx="2773312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</a:rPr>
              <a:t>Х2 </a:t>
            </a:r>
            <a:r>
              <a:rPr lang="ru-RU" dirty="0">
                <a:latin typeface="Segoe UI" panose="020B0502040204020203" pitchFamily="34" charset="0"/>
              </a:rPr>
              <a:t>РАЗА СОКРАТИТСЯ РАЗРЫВ В </a:t>
            </a:r>
            <a:r>
              <a:rPr lang="en-US" dirty="0">
                <a:latin typeface="Segoe UI" panose="020B0502040204020203" pitchFamily="34" charset="0"/>
              </a:rPr>
              <a:t>PISA (</a:t>
            </a:r>
            <a:r>
              <a:rPr lang="ru-RU" dirty="0">
                <a:latin typeface="Segoe UI" panose="020B0502040204020203" pitchFamily="34" charset="0"/>
              </a:rPr>
              <a:t>ГОРОД/СЕЛО)</a:t>
            </a:r>
          </a:p>
        </p:txBody>
      </p:sp>
    </p:spTree>
    <p:extLst>
      <p:ext uri="{BB962C8B-B14F-4D97-AF65-F5344CB8AC3E}">
        <p14:creationId xmlns:p14="http://schemas.microsoft.com/office/powerpoint/2010/main" val="10251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1393</Words>
  <Application>Microsoft Office PowerPoint</Application>
  <PresentationFormat>Произвольный</PresentationFormat>
  <Paragraphs>353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ГОСУДАРСТВЕННАЯ  ПРОГРАММА РАЗВИТИЯ ОБРАЗОВАНИЯ И НАУКИ (2020-2025 гг.)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ГПРОН2025</dc:title>
  <dc:creator>Бигари</dc:creator>
  <cp:lastModifiedBy>RePack by SPecialiST</cp:lastModifiedBy>
  <cp:revision>715</cp:revision>
  <cp:lastPrinted>2019-12-18T05:04:55Z</cp:lastPrinted>
  <dcterms:created xsi:type="dcterms:W3CDTF">2019-08-08T09:35:19Z</dcterms:created>
  <dcterms:modified xsi:type="dcterms:W3CDTF">2020-01-14T05:17:58Z</dcterms:modified>
</cp:coreProperties>
</file>