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56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4645B-16A7-4CA1-BFB9-C81F582D2D37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25640-3547-44B2-B26A-4BD06CCB80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4D930-1ACD-4F83-80F7-91EAA4C96A1C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0473A-5E25-4DE9-BD86-5D9032BE86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45998-CC97-42CB-BF3C-F6AA7152F605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69B53-FE40-428A-B001-F32F299BD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4BA63-8719-4BA6-BB8B-E3C8EE53DDCF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A833A-0BE8-4840-977C-3ABFEAE367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E4558-A7C2-4CC5-9381-634ED5F529A3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D74EA-73C1-43BD-BB22-90137436A8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85C42-AE8B-46B8-A585-3EDD3D609543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B42C2-388F-4C0D-A820-66C1709AB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AF1A1-61CD-4209-9B8A-0D64B5994E52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55440-1FCF-48C9-AF38-E1F2D55968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3CDC0-C214-4315-902E-B8B5619A20C5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59D2E-40F3-4E90-A407-F5D5CA11C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66D13-95E5-456E-92E5-814D4B0DADAC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942B2-D0AC-4FA5-9F3B-D8667EA6E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1E108-B364-489E-B360-29080E6DC569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01521-3B19-46A3-A372-6D1E2B6DCF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93142-DE68-441E-B0E5-4587081CF836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DD730-0F51-443E-A859-DA4F40FF77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EA32DF-E554-420D-AE0C-77D1D0D9CA37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31324F-5D72-42DB-9D2A-7B818775B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8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kk.wikipedia.org/wiki/%D0%96%D0%B0%D0%B7%D1%83%D1%88%D1%8B" TargetMode="External"/><Relationship Id="rId13" Type="http://schemas.openxmlformats.org/officeDocument/2006/relationships/hyperlink" Target="https://kk.wikipedia.org/wiki/%D0%90%D0%B9%D0%B7%D0%B5%D0%BA_%D0%90%D0%B7%D0%B8%D0%BC%D0%BE%D0%B2#cite_note-3" TargetMode="External"/><Relationship Id="rId18" Type="http://schemas.openxmlformats.org/officeDocument/2006/relationships/hyperlink" Target="https://kk.wikipedia.org/wiki/%D0%9A%D0%BE%D0%BB%D1%83%D0%BC%D0%B1%D0%B8%D1%8F_%D1%83%D0%BD%D0%B8%D0%B2%D0%B5%D1%80%D1%81%D0%B8%D1%82%D0%B5%D1%82%D1%96" TargetMode="External"/><Relationship Id="rId3" Type="http://schemas.openxmlformats.org/officeDocument/2006/relationships/hyperlink" Target="https://kk.wikipedia.org/w/index.php?title=%D0%9F%D0%B5%D1%82%D1%80%D0%BE%D0%B2%D0%B8%D1%87%D0%B8&amp;action=edit&amp;redlink=1" TargetMode="External"/><Relationship Id="rId21" Type="http://schemas.openxmlformats.org/officeDocument/2006/relationships/hyperlink" Target="https://kk.wikipedia.org/wiki/%D0%96%D0%98%D0%A2%D0%A1" TargetMode="External"/><Relationship Id="rId7" Type="http://schemas.openxmlformats.org/officeDocument/2006/relationships/hyperlink" Target="https://kk.wikipedia.org/wiki/%D0%90%D2%9A%D0%A8" TargetMode="External"/><Relationship Id="rId12" Type="http://schemas.openxmlformats.org/officeDocument/2006/relationships/hyperlink" Target="https://kk.wikipedia.org/wiki/%D0%90%D0%B9%D0%B7%D0%B5%D0%BA_%D0%90%D0%B7%D0%B8%D0%BC%D0%BE%D0%B2#cite_note-2" TargetMode="External"/><Relationship Id="rId17" Type="http://schemas.openxmlformats.org/officeDocument/2006/relationships/hyperlink" Target="https://kk.wikipedia.org/wiki/%D0%90%D0%B9%D0%B7%D0%B5%D0%BA_%D0%90%D0%B7%D0%B8%D0%BC%D0%BE%D0%B2#cite_note-5" TargetMode="External"/><Relationship Id="rId2" Type="http://schemas.openxmlformats.org/officeDocument/2006/relationships/hyperlink" Target="https://kk.wikipedia.org/wiki/%D0%90%D2%93%D1%8B%D0%BB%D1%88%D1%8B%D0%BD_%D1%82%D1%96%D0%BB%D1%96" TargetMode="External"/><Relationship Id="rId16" Type="http://schemas.openxmlformats.org/officeDocument/2006/relationships/hyperlink" Target="https://kk.wikipedia.org/wiki/%D0%90%D0%B9%D0%B7%D0%B5%D0%BA_%D0%90%D0%B7%D0%B8%D0%BC%D0%BE%D0%B2#cite_note-4" TargetMode="External"/><Relationship Id="rId20" Type="http://schemas.openxmlformats.org/officeDocument/2006/relationships/hyperlink" Target="https://kk.wikipedia.org/wiki/%D0%91%D0%BE%D1%81%D1%82%D0%BE%D0%BD_%D1%83%D0%BD%D0%B8%D0%B2%D0%B5%D1%80%D1%81%D0%B8%D1%82%D0%B5%D1%82%D1%9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kk.wikipedia.org/wiki/%D0%9D%D1%8C%D1%8E-%D0%99%D0%BE%D1%80%D0%BA" TargetMode="External"/><Relationship Id="rId11" Type="http://schemas.openxmlformats.org/officeDocument/2006/relationships/hyperlink" Target="https://kk.wikipedia.org/w/index.php?title=%D0%A0%D0%BE%D0%B1%D0%B5%D1%80%D1%82_%D0%A5%D0%B0%D0%B9%D0%BD%D0%BB%D0%B0%D0%B9%D0%BD&amp;action=edit&amp;redlink=1" TargetMode="External"/><Relationship Id="rId5" Type="http://schemas.openxmlformats.org/officeDocument/2006/relationships/hyperlink" Target="https://kk.wikipedia.org/wiki/%D0%A0%D0%B5%D1%81%D0%B5%D0%B9" TargetMode="External"/><Relationship Id="rId15" Type="http://schemas.openxmlformats.org/officeDocument/2006/relationships/hyperlink" Target="https://kk.wikipedia.org/wiki/%D0%95%D0%B2%D1%80%D0%B5%D0%B9%D0%BB%D0%B5%D1%80" TargetMode="External"/><Relationship Id="rId10" Type="http://schemas.openxmlformats.org/officeDocument/2006/relationships/hyperlink" Target="https://kk.wikipedia.org/wiki/%D0%90%D1%80%D1%82%D1%83%D1%80_%D0%A7%D0%B0%D1%80%D0%BB%D1%8C%D0%B7_%D0%9A%D0%BB%D0%B0%D1%80%D0%BA" TargetMode="External"/><Relationship Id="rId19" Type="http://schemas.openxmlformats.org/officeDocument/2006/relationships/hyperlink" Target="https://kk.wikipedia.org/wiki/%D0%A4%D0%B8%D0%BB%D0%B0%D0%B4%D0%B5%D0%BB%D1%8C%D1%84%D0%B8%D1%8F" TargetMode="External"/><Relationship Id="rId4" Type="http://schemas.openxmlformats.org/officeDocument/2006/relationships/hyperlink" Target="https://kk.wikipedia.org/wiki/%D0%A1%D0%BC%D0%BE%D0%BB%D0%B5%D0%BD%D1%81%D0%BA_%D0%BE%D0%B1%D0%BB%D1%8B%D1%81%D1%8B" TargetMode="External"/><Relationship Id="rId9" Type="http://schemas.openxmlformats.org/officeDocument/2006/relationships/hyperlink" Target="https://kk.wikipedia.org/wiki/%D0%A4%D0%B0%D0%BD%D1%82%D0%B0%D1%81%D1%82%D0%B8%D0%BA%D0%B0" TargetMode="External"/><Relationship Id="rId14" Type="http://schemas.openxmlformats.org/officeDocument/2006/relationships/hyperlink" Target="https://kk.wikipedia.org/wiki/%D0%91%D0%B8%D0%BE%D1%85%D0%B8%D0%BC%D0%B8%D1%8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kk.wikipedia.org/wiki/%D0%90%D0%B9%D0%B7%D0%B5%D0%BA_%D0%90%D0%B7%D0%B8%D0%BC%D0%BE%D0%B2#cite_note-6" TargetMode="External"/><Relationship Id="rId2" Type="http://schemas.openxmlformats.org/officeDocument/2006/relationships/hyperlink" Target="https://kk.wikipedia.org/w/index.php?title=%D0%90%D0%B9%D0%B7%D0%B5%D0%BA_%D0%90%D0%B7%D0%B8%D0%BC%D0%BE%D0%B2&amp;action=edit&amp;section=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tres.ru/ayzek-azimov/ya-robot/chitat-onlayn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ilimland.kz/ru/subject/kazah-tili/9-synyp/ajzek-azimov-men-robotpyn?mid=752aa870-263a-11ea-8ad4-a559a83a5dfb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kk-KZ" dirty="0">
                <a:latin typeface="Times New Roman" pitchFamily="18" charset="0"/>
                <a:cs typeface="Times New Roman" pitchFamily="18" charset="0"/>
              </a:rPr>
              <a:t>қырыбы: Айзек Азимов «Мен роботпын»</a:t>
            </a:r>
            <a:br>
              <a:rPr lang="kk-KZ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3314" name="Объект 3" descr="C:\Users\User\Desktop\01_02_192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785938"/>
            <a:ext cx="8229600" cy="433705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352928" cy="3384376"/>
          </a:xfrm>
        </p:spPr>
        <p:txBody>
          <a:bodyPr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Мақсаты: </a:t>
            </a:r>
            <a:br>
              <a:rPr lang="kk-KZ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9.2.4.1  </a:t>
            </a:r>
            <a:r>
              <a:rPr lang="kk-KZ" dirty="0">
                <a:latin typeface="Times New Roman" pitchFamily="18" charset="0"/>
                <a:cs typeface="Times New Roman" pitchFamily="18" charset="0"/>
              </a:rPr>
              <a:t>шығарманың идеясы мен мазмұнына байланысты «автордың ойын» бағалау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7500" lnSpcReduction="20000"/>
          </a:bodyPr>
          <a:lstStyle/>
          <a:p>
            <a:pPr marL="548640" indent="-411480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b="1" dirty="0">
                <a:cs typeface="Times New Roman" pitchFamily="18" charset="0"/>
              </a:rPr>
              <a:t>Айзек Азимов</a:t>
            </a:r>
            <a:r>
              <a:rPr lang="ru-RU" dirty="0">
                <a:cs typeface="Times New Roman" pitchFamily="18" charset="0"/>
              </a:rPr>
              <a:t>. (</a:t>
            </a:r>
            <a:r>
              <a:rPr lang="ru-RU" dirty="0" err="1">
                <a:cs typeface="Times New Roman" pitchFamily="18" charset="0"/>
                <a:hlinkClick r:id="rId2" tooltip="Ағылшын тілі"/>
              </a:rPr>
              <a:t>ағылш</a:t>
            </a:r>
            <a:r>
              <a:rPr lang="ru-RU" dirty="0">
                <a:cs typeface="Times New Roman" pitchFamily="18" charset="0"/>
                <a:hlinkClick r:id="rId2" tooltip="Ағылшын тілі"/>
              </a:rPr>
              <a:t>.</a:t>
            </a:r>
            <a:r>
              <a:rPr lang="ru-RU" dirty="0">
                <a:cs typeface="Times New Roman" pitchFamily="18" charset="0"/>
              </a:rPr>
              <a:t> </a:t>
            </a:r>
            <a:r>
              <a:rPr lang="ru-RU" i="1" dirty="0" err="1">
                <a:cs typeface="Times New Roman" pitchFamily="18" charset="0"/>
              </a:rPr>
              <a:t>Isaac</a:t>
            </a:r>
            <a:r>
              <a:rPr lang="ru-RU" i="1" dirty="0">
                <a:cs typeface="Times New Roman" pitchFamily="18" charset="0"/>
              </a:rPr>
              <a:t> </a:t>
            </a:r>
            <a:r>
              <a:rPr lang="ru-RU" i="1" dirty="0" err="1">
                <a:cs typeface="Times New Roman" pitchFamily="18" charset="0"/>
              </a:rPr>
              <a:t>Asimov</a:t>
            </a:r>
            <a:r>
              <a:rPr lang="ru-RU" dirty="0">
                <a:cs typeface="Times New Roman" pitchFamily="18" charset="0"/>
              </a:rPr>
              <a:t>, </a:t>
            </a:r>
            <a:r>
              <a:rPr lang="ru-RU" dirty="0" err="1">
                <a:cs typeface="Times New Roman" pitchFamily="18" charset="0"/>
              </a:rPr>
              <a:t>туған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кездегі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аты</a:t>
            </a:r>
            <a:r>
              <a:rPr lang="ru-RU" dirty="0">
                <a:cs typeface="Times New Roman" pitchFamily="18" charset="0"/>
              </a:rPr>
              <a:t> </a:t>
            </a:r>
            <a:r>
              <a:rPr lang="ru-RU" b="1" dirty="0">
                <a:cs typeface="Times New Roman" pitchFamily="18" charset="0"/>
              </a:rPr>
              <a:t>Исаак </a:t>
            </a:r>
            <a:r>
              <a:rPr lang="ru-RU" b="1" dirty="0" err="1">
                <a:cs typeface="Times New Roman" pitchFamily="18" charset="0"/>
              </a:rPr>
              <a:t>Ю́дович</a:t>
            </a:r>
            <a:r>
              <a:rPr lang="ru-RU" b="1" dirty="0">
                <a:cs typeface="Times New Roman" pitchFamily="18" charset="0"/>
              </a:rPr>
              <a:t> </a:t>
            </a:r>
            <a:r>
              <a:rPr lang="ru-RU" b="1" dirty="0" err="1">
                <a:cs typeface="Times New Roman" pitchFamily="18" charset="0"/>
              </a:rPr>
              <a:t>Озимов</a:t>
            </a:r>
            <a:r>
              <a:rPr lang="ru-RU" dirty="0">
                <a:cs typeface="Times New Roman" pitchFamily="18" charset="0"/>
              </a:rPr>
              <a:t>; 02.01.1920,</a:t>
            </a:r>
            <a:r>
              <a:rPr lang="ru-RU" dirty="0">
                <a:cs typeface="Times New Roman" pitchFamily="18" charset="0"/>
                <a:hlinkClick r:id="rId3" tooltip="Петровичи (мұндай бет жоқ)"/>
              </a:rPr>
              <a:t>Петровичи</a:t>
            </a:r>
            <a:r>
              <a:rPr lang="ru-RU" dirty="0">
                <a:cs typeface="Times New Roman" pitchFamily="18" charset="0"/>
              </a:rPr>
              <a:t>, </a:t>
            </a:r>
            <a:r>
              <a:rPr lang="ru-RU" dirty="0">
                <a:cs typeface="Times New Roman" pitchFamily="18" charset="0"/>
                <a:hlinkClick r:id="rId4" tooltip="Смоленск облысы"/>
              </a:rPr>
              <a:t>Смоленск </a:t>
            </a:r>
            <a:r>
              <a:rPr lang="ru-RU" dirty="0" err="1">
                <a:cs typeface="Times New Roman" pitchFamily="18" charset="0"/>
                <a:hlinkClick r:id="rId4" tooltip="Смоленск облысы"/>
              </a:rPr>
              <a:t>облысы</a:t>
            </a:r>
            <a:r>
              <a:rPr lang="ru-RU" dirty="0">
                <a:cs typeface="Times New Roman" pitchFamily="18" charset="0"/>
              </a:rPr>
              <a:t>, </a:t>
            </a:r>
            <a:r>
              <a:rPr lang="ru-RU" dirty="0" err="1">
                <a:cs typeface="Times New Roman" pitchFamily="18" charset="0"/>
                <a:hlinkClick r:id="rId5" tooltip="Ресей"/>
              </a:rPr>
              <a:t>Ресей</a:t>
            </a:r>
            <a:r>
              <a:rPr lang="ru-RU" dirty="0">
                <a:cs typeface="Times New Roman" pitchFamily="18" charset="0"/>
              </a:rPr>
              <a:t> — 06.04.1992, </a:t>
            </a:r>
            <a:r>
              <a:rPr lang="ru-RU" dirty="0">
                <a:cs typeface="Times New Roman" pitchFamily="18" charset="0"/>
                <a:hlinkClick r:id="rId6" tooltip="Нью-Йорк"/>
              </a:rPr>
              <a:t>Нью-Йорк</a:t>
            </a:r>
            <a:r>
              <a:rPr lang="ru-RU" dirty="0">
                <a:cs typeface="Times New Roman" pitchFamily="18" charset="0"/>
              </a:rPr>
              <a:t>, </a:t>
            </a:r>
            <a:r>
              <a:rPr lang="ru-RU" dirty="0">
                <a:cs typeface="Times New Roman" pitchFamily="18" charset="0"/>
                <a:hlinkClick r:id="rId7" tooltip="АҚШ"/>
              </a:rPr>
              <a:t>АҚШ</a:t>
            </a:r>
            <a:r>
              <a:rPr lang="ru-RU" dirty="0">
                <a:cs typeface="Times New Roman" pitchFamily="18" charset="0"/>
              </a:rPr>
              <a:t>) - </a:t>
            </a:r>
            <a:r>
              <a:rPr lang="ru-RU" dirty="0" err="1">
                <a:cs typeface="Times New Roman" pitchFamily="18" charset="0"/>
              </a:rPr>
              <a:t>америкалық</a:t>
            </a:r>
            <a:r>
              <a:rPr lang="ru-RU" dirty="0">
                <a:cs typeface="Times New Roman" pitchFamily="18" charset="0"/>
              </a:rPr>
              <a:t> </a:t>
            </a:r>
            <a:r>
              <a:rPr lang="ru-RU" dirty="0" err="1">
                <a:cs typeface="Times New Roman" pitchFamily="18" charset="0"/>
                <a:hlinkClick r:id="rId8" tooltip="Жазушы"/>
              </a:rPr>
              <a:t>жазушы</a:t>
            </a:r>
            <a:r>
              <a:rPr lang="ru-RU" dirty="0">
                <a:cs typeface="Times New Roman" pitchFamily="18" charset="0"/>
              </a:rPr>
              <a:t>, </a:t>
            </a:r>
            <a:r>
              <a:rPr lang="ru-RU" dirty="0">
                <a:cs typeface="Times New Roman" pitchFamily="18" charset="0"/>
                <a:hlinkClick r:id="rId9" tooltip="Фантастика"/>
              </a:rPr>
              <a:t>фантаст</a:t>
            </a:r>
            <a:r>
              <a:rPr lang="ru-RU" dirty="0">
                <a:cs typeface="Times New Roman" pitchFamily="18" charset="0"/>
              </a:rPr>
              <a:t>. 500-ден </a:t>
            </a:r>
            <a:r>
              <a:rPr lang="ru-RU" dirty="0" err="1">
                <a:cs typeface="Times New Roman" pitchFamily="18" charset="0"/>
              </a:rPr>
              <a:t>астам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кітап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жазған</a:t>
            </a:r>
            <a:r>
              <a:rPr lang="ru-RU" dirty="0">
                <a:cs typeface="Times New Roman" pitchFamily="18" charset="0"/>
              </a:rPr>
              <a:t>, англо-</a:t>
            </a:r>
            <a:r>
              <a:rPr lang="ru-RU" dirty="0" err="1">
                <a:cs typeface="Times New Roman" pitchFamily="18" charset="0"/>
              </a:rPr>
              <a:t>америкалық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дәстүрде</a:t>
            </a:r>
            <a:r>
              <a:rPr lang="ru-RU" dirty="0">
                <a:cs typeface="Times New Roman" pitchFamily="18" charset="0"/>
              </a:rPr>
              <a:t> "</a:t>
            </a:r>
            <a:r>
              <a:rPr lang="ru-RU" dirty="0" err="1">
                <a:cs typeface="Times New Roman" pitchFamily="18" charset="0"/>
              </a:rPr>
              <a:t>Үш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үлкен</a:t>
            </a:r>
            <a:r>
              <a:rPr lang="ru-RU" dirty="0">
                <a:cs typeface="Times New Roman" pitchFamily="18" charset="0"/>
              </a:rPr>
              <a:t>" </a:t>
            </a:r>
            <a:r>
              <a:rPr lang="ru-RU" dirty="0" err="1">
                <a:cs typeface="Times New Roman" pitchFamily="18" charset="0"/>
              </a:rPr>
              <a:t>жазушыларының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бірі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болып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саналады</a:t>
            </a:r>
            <a:r>
              <a:rPr lang="ru-RU" dirty="0">
                <a:cs typeface="Times New Roman" pitchFamily="18" charset="0"/>
              </a:rPr>
              <a:t> (</a:t>
            </a:r>
            <a:r>
              <a:rPr lang="ru-RU" dirty="0">
                <a:cs typeface="Times New Roman" pitchFamily="18" charset="0"/>
                <a:hlinkClick r:id="rId10" tooltip="Артур Чарльз Кларк"/>
              </a:rPr>
              <a:t>Артур Чарльз Кларк</a:t>
            </a:r>
            <a:r>
              <a:rPr lang="ru-RU" dirty="0">
                <a:cs typeface="Times New Roman" pitchFamily="18" charset="0"/>
              </a:rPr>
              <a:t> пен </a:t>
            </a:r>
            <a:r>
              <a:rPr lang="ru-RU" dirty="0">
                <a:cs typeface="Times New Roman" pitchFamily="18" charset="0"/>
                <a:hlinkClick r:id="rId11" tooltip="Роберт Хайнлайн (мұндай бет жоқ)"/>
              </a:rPr>
              <a:t>Роберт </a:t>
            </a:r>
            <a:r>
              <a:rPr lang="ru-RU" dirty="0" err="1">
                <a:cs typeface="Times New Roman" pitchFamily="18" charset="0"/>
                <a:hlinkClick r:id="rId11" tooltip="Роберт Хайнлайн (мұндай бет жоқ)"/>
              </a:rPr>
              <a:t>Хайнлайнмен</a:t>
            </a:r>
            <a:r>
              <a:rPr lang="ru-RU" dirty="0">
                <a:cs typeface="Times New Roman" pitchFamily="18" charset="0"/>
              </a:rPr>
              <a:t> </a:t>
            </a:r>
            <a:r>
              <a:rPr lang="ru-RU" dirty="0" err="1">
                <a:cs typeface="Times New Roman" pitchFamily="18" charset="0"/>
              </a:rPr>
              <a:t>бірге</a:t>
            </a:r>
            <a:r>
              <a:rPr lang="ru-RU" dirty="0">
                <a:cs typeface="Times New Roman" pitchFamily="18" charset="0"/>
              </a:rPr>
              <a:t>)</a:t>
            </a:r>
            <a:r>
              <a:rPr lang="ru-RU" baseline="30000" dirty="0">
                <a:cs typeface="Times New Roman" pitchFamily="18" charset="0"/>
                <a:hlinkClick r:id="rId12"/>
              </a:rPr>
              <a:t>[2]</a:t>
            </a:r>
            <a:r>
              <a:rPr lang="ru-RU" baseline="30000" dirty="0">
                <a:cs typeface="Times New Roman" pitchFamily="18" charset="0"/>
                <a:hlinkClick r:id="rId13"/>
              </a:rPr>
              <a:t>[3]</a:t>
            </a:r>
            <a:r>
              <a:rPr lang="ru-RU" dirty="0">
                <a:cs typeface="Times New Roman" pitchFamily="18" charset="0"/>
              </a:rPr>
              <a:t>. </a:t>
            </a:r>
            <a:r>
              <a:rPr lang="ru-RU" dirty="0" err="1">
                <a:cs typeface="Times New Roman" pitchFamily="18" charset="0"/>
              </a:rPr>
              <a:t>Мамандығы</a:t>
            </a:r>
            <a:r>
              <a:rPr lang="ru-RU" dirty="0">
                <a:cs typeface="Times New Roman" pitchFamily="18" charset="0"/>
              </a:rPr>
              <a:t> - </a:t>
            </a:r>
            <a:r>
              <a:rPr lang="ru-RU" dirty="0" err="1" smtClean="0">
                <a:cs typeface="Times New Roman" pitchFamily="18" charset="0"/>
                <a:hlinkClick r:id="rId14" tooltip="Биохимия"/>
              </a:rPr>
              <a:t>биохимик</a:t>
            </a:r>
            <a:r>
              <a:rPr lang="ru-RU" dirty="0" err="1" smtClean="0">
                <a:cs typeface="Times New Roman" pitchFamily="18" charset="0"/>
              </a:rPr>
              <a:t>.Смоленск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маңындағы</a:t>
            </a:r>
            <a:r>
              <a:rPr lang="ru-RU" dirty="0">
                <a:cs typeface="Times New Roman" pitchFamily="18" charset="0"/>
              </a:rPr>
              <a:t> Петровичи </a:t>
            </a:r>
            <a:r>
              <a:rPr lang="ru-RU" dirty="0" err="1">
                <a:cs typeface="Times New Roman" pitchFamily="18" charset="0"/>
              </a:rPr>
              <a:t>деген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жерде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диірменші</a:t>
            </a:r>
            <a:r>
              <a:rPr lang="ru-RU" dirty="0">
                <a:cs typeface="Times New Roman" pitchFamily="18" charset="0"/>
              </a:rPr>
              <a:t> </a:t>
            </a:r>
            <a:r>
              <a:rPr lang="ru-RU" dirty="0" err="1">
                <a:cs typeface="Times New Roman" pitchFamily="18" charset="0"/>
                <a:hlinkClick r:id="rId15" tooltip="Еврейлер"/>
              </a:rPr>
              <a:t>еврейлердің</a:t>
            </a:r>
            <a:r>
              <a:rPr lang="ru-RU" baseline="30000" dirty="0">
                <a:cs typeface="Times New Roman" pitchFamily="18" charset="0"/>
                <a:hlinkClick r:id="rId16"/>
              </a:rPr>
              <a:t>[4]</a:t>
            </a:r>
            <a:r>
              <a:rPr lang="ru-RU" baseline="30000" dirty="0">
                <a:cs typeface="Times New Roman" pitchFamily="18" charset="0"/>
                <a:hlinkClick r:id="rId17"/>
              </a:rPr>
              <a:t>[5]</a:t>
            </a:r>
            <a:r>
              <a:rPr lang="ru-RU" dirty="0">
                <a:cs typeface="Times New Roman" pitchFamily="18" charset="0"/>
              </a:rPr>
              <a:t> </a:t>
            </a:r>
            <a:r>
              <a:rPr lang="ru-RU" dirty="0" err="1">
                <a:cs typeface="Times New Roman" pitchFamily="18" charset="0"/>
              </a:rPr>
              <a:t>отбасында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дүниеге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келіп</a:t>
            </a:r>
            <a:r>
              <a:rPr lang="ru-RU" dirty="0">
                <a:cs typeface="Times New Roman" pitchFamily="18" charset="0"/>
              </a:rPr>
              <a:t>, 1923 ж. </a:t>
            </a:r>
            <a:r>
              <a:rPr lang="ru-RU" dirty="0" err="1">
                <a:cs typeface="Times New Roman" pitchFamily="18" charset="0"/>
              </a:rPr>
              <a:t>әке-шешесімен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бірге</a:t>
            </a:r>
            <a:r>
              <a:rPr lang="ru-RU" dirty="0">
                <a:cs typeface="Times New Roman" pitchFamily="18" charset="0"/>
              </a:rPr>
              <a:t> АҚШ-</a:t>
            </a:r>
            <a:r>
              <a:rPr lang="ru-RU" dirty="0" err="1">
                <a:cs typeface="Times New Roman" pitchFamily="18" charset="0"/>
              </a:rPr>
              <a:t>қа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қоныс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аударады</a:t>
            </a:r>
            <a:r>
              <a:rPr lang="ru-RU" dirty="0">
                <a:cs typeface="Times New Roman" pitchFamily="18" charset="0"/>
              </a:rPr>
              <a:t>. </a:t>
            </a:r>
            <a:r>
              <a:rPr lang="ru-RU" dirty="0">
                <a:cs typeface="Times New Roman" pitchFamily="18" charset="0"/>
                <a:hlinkClick r:id="rId18" tooltip="Колумбия университеті"/>
              </a:rPr>
              <a:t>Колумбия </a:t>
            </a:r>
            <a:r>
              <a:rPr lang="ru-RU" dirty="0" err="1">
                <a:cs typeface="Times New Roman" pitchFamily="18" charset="0"/>
                <a:hlinkClick r:id="rId18" tooltip="Колумбия университеті"/>
              </a:rPr>
              <a:t>университетінде</a:t>
            </a:r>
            <a:r>
              <a:rPr lang="ru-RU" dirty="0">
                <a:cs typeface="Times New Roman" pitchFamily="18" charset="0"/>
              </a:rPr>
              <a:t> 1939 ж. бакалавр, 1941 ж. магистр </a:t>
            </a:r>
            <a:r>
              <a:rPr lang="ru-RU" dirty="0" err="1">
                <a:cs typeface="Times New Roman" pitchFamily="18" charset="0"/>
              </a:rPr>
              <a:t>болды</a:t>
            </a:r>
            <a:r>
              <a:rPr lang="ru-RU" dirty="0">
                <a:cs typeface="Times New Roman" pitchFamily="18" charset="0"/>
              </a:rPr>
              <a:t>.</a:t>
            </a:r>
          </a:p>
          <a:p>
            <a:pPr marL="548640" indent="-411480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>
                <a:cs typeface="Times New Roman" pitchFamily="18" charset="0"/>
              </a:rPr>
              <a:t>1942 ж. </a:t>
            </a:r>
            <a:r>
              <a:rPr lang="ru-RU" dirty="0" err="1">
                <a:cs typeface="Times New Roman" pitchFamily="18" charset="0"/>
                <a:hlinkClick r:id="rId19" tooltip="Филадельфия"/>
              </a:rPr>
              <a:t>Филадельфияға</a:t>
            </a:r>
            <a:r>
              <a:rPr lang="ru-RU" dirty="0">
                <a:cs typeface="Times New Roman" pitchFamily="18" charset="0"/>
              </a:rPr>
              <a:t> </a:t>
            </a:r>
            <a:r>
              <a:rPr lang="ru-RU" dirty="0" err="1">
                <a:cs typeface="Times New Roman" pitchFamily="18" charset="0"/>
              </a:rPr>
              <a:t>көшіп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кетіп</a:t>
            </a:r>
            <a:r>
              <a:rPr lang="ru-RU" dirty="0">
                <a:cs typeface="Times New Roman" pitchFamily="18" charset="0"/>
              </a:rPr>
              <a:t>, </a:t>
            </a:r>
            <a:r>
              <a:rPr lang="ru-RU" dirty="0" err="1">
                <a:cs typeface="Times New Roman" pitchFamily="18" charset="0"/>
              </a:rPr>
              <a:t>сол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жерде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әскери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кеме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жасайтын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орында</a:t>
            </a:r>
            <a:r>
              <a:rPr lang="ru-RU" dirty="0">
                <a:cs typeface="Times New Roman" pitchFamily="18" charset="0"/>
              </a:rPr>
              <a:t> химик </a:t>
            </a:r>
            <a:r>
              <a:rPr lang="ru-RU" dirty="0" err="1">
                <a:cs typeface="Times New Roman" pitchFamily="18" charset="0"/>
              </a:rPr>
              <a:t>болып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жұмыс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істеген</a:t>
            </a:r>
            <a:r>
              <a:rPr lang="ru-RU" dirty="0">
                <a:cs typeface="Times New Roman" pitchFamily="18" charset="0"/>
              </a:rPr>
              <a:t>. </a:t>
            </a:r>
            <a:r>
              <a:rPr lang="ru-RU" dirty="0" smtClean="0">
                <a:cs typeface="Times New Roman" pitchFamily="18" charset="0"/>
              </a:rPr>
              <a:t>1945-46 </a:t>
            </a:r>
            <a:r>
              <a:rPr lang="ru-RU" dirty="0">
                <a:cs typeface="Times New Roman" pitchFamily="18" charset="0"/>
              </a:rPr>
              <a:t>ж. </a:t>
            </a:r>
            <a:r>
              <a:rPr lang="ru-RU" dirty="0" err="1">
                <a:cs typeface="Times New Roman" pitchFamily="18" charset="0"/>
              </a:rPr>
              <a:t>әскерде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болып</a:t>
            </a:r>
            <a:r>
              <a:rPr lang="ru-RU" dirty="0">
                <a:cs typeface="Times New Roman" pitchFamily="18" charset="0"/>
              </a:rPr>
              <a:t>, </a:t>
            </a:r>
            <a:r>
              <a:rPr lang="ru-RU" dirty="0" err="1">
                <a:cs typeface="Times New Roman" pitchFamily="18" charset="0"/>
              </a:rPr>
              <a:t>содан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кейін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білім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алуын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жалғастырып</a:t>
            </a:r>
            <a:r>
              <a:rPr lang="ru-RU" dirty="0">
                <a:cs typeface="Times New Roman" pitchFamily="18" charset="0"/>
              </a:rPr>
              <a:t>, 1948 ж. </a:t>
            </a:r>
            <a:r>
              <a:rPr lang="ru-RU" dirty="0" err="1">
                <a:cs typeface="Times New Roman" pitchFamily="18" charset="0"/>
              </a:rPr>
              <a:t>аспирантураны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бітіреді</a:t>
            </a:r>
            <a:r>
              <a:rPr lang="ru-RU" dirty="0">
                <a:cs typeface="Times New Roman" pitchFamily="18" charset="0"/>
              </a:rPr>
              <a:t>. 1949 ж. </a:t>
            </a:r>
            <a:r>
              <a:rPr lang="ru-RU" dirty="0">
                <a:cs typeface="Times New Roman" pitchFamily="18" charset="0"/>
                <a:hlinkClick r:id="rId20" tooltip="Бостон университеті"/>
              </a:rPr>
              <a:t>Бостон </a:t>
            </a:r>
            <a:r>
              <a:rPr lang="ru-RU" dirty="0" err="1">
                <a:cs typeface="Times New Roman" pitchFamily="18" charset="0"/>
                <a:hlinkClick r:id="rId20" tooltip="Бостон университеті"/>
              </a:rPr>
              <a:t>университетінде</a:t>
            </a:r>
            <a:r>
              <a:rPr lang="ru-RU" dirty="0">
                <a:cs typeface="Times New Roman" pitchFamily="18" charset="0"/>
              </a:rPr>
              <a:t> </a:t>
            </a:r>
            <a:r>
              <a:rPr lang="ru-RU" dirty="0" err="1">
                <a:cs typeface="Times New Roman" pitchFamily="18" charset="0"/>
              </a:rPr>
              <a:t>сабақ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беріп</a:t>
            </a:r>
            <a:r>
              <a:rPr lang="ru-RU" dirty="0">
                <a:cs typeface="Times New Roman" pitchFamily="18" charset="0"/>
              </a:rPr>
              <a:t>, 1955 ж. доцент </a:t>
            </a:r>
            <a:r>
              <a:rPr lang="ru-RU" dirty="0" err="1">
                <a:cs typeface="Times New Roman" pitchFamily="18" charset="0"/>
              </a:rPr>
              <a:t>болады</a:t>
            </a:r>
            <a:r>
              <a:rPr lang="ru-RU" dirty="0">
                <a:cs typeface="Times New Roman" pitchFamily="18" charset="0"/>
              </a:rPr>
              <a:t>. 1979 ж. профессор </a:t>
            </a:r>
            <a:r>
              <a:rPr lang="ru-RU" dirty="0" err="1">
                <a:cs typeface="Times New Roman" pitchFamily="18" charset="0"/>
              </a:rPr>
              <a:t>атағына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ие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болады</a:t>
            </a:r>
            <a:r>
              <a:rPr lang="ru-RU" dirty="0">
                <a:cs typeface="Times New Roman" pitchFamily="18" charset="0"/>
              </a:rPr>
              <a:t>.</a:t>
            </a:r>
          </a:p>
          <a:p>
            <a:pPr marL="548640" indent="-411480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>
                <a:cs typeface="Times New Roman" pitchFamily="18" charset="0"/>
              </a:rPr>
              <a:t>1992ж. 6 </a:t>
            </a:r>
            <a:r>
              <a:rPr lang="ru-RU" dirty="0" err="1">
                <a:cs typeface="Times New Roman" pitchFamily="18" charset="0"/>
              </a:rPr>
              <a:t>сәуірде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жүрек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және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бүйрек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жетімсіздіктен</a:t>
            </a:r>
            <a:r>
              <a:rPr lang="ru-RU" dirty="0">
                <a:cs typeface="Times New Roman" pitchFamily="18" charset="0"/>
              </a:rPr>
              <a:t> (</a:t>
            </a:r>
            <a:r>
              <a:rPr lang="ru-RU" dirty="0">
                <a:cs typeface="Times New Roman" pitchFamily="18" charset="0"/>
                <a:hlinkClick r:id="rId21" tooltip="ЖИТС"/>
              </a:rPr>
              <a:t>ЖИТС</a:t>
            </a:r>
            <a:r>
              <a:rPr lang="ru-RU" dirty="0">
                <a:cs typeface="Times New Roman" pitchFamily="18" charset="0"/>
              </a:rPr>
              <a:t> </a:t>
            </a:r>
            <a:r>
              <a:rPr lang="ru-RU" dirty="0" err="1">
                <a:cs typeface="Times New Roman" pitchFamily="18" charset="0"/>
              </a:rPr>
              <a:t>фонында</a:t>
            </a:r>
            <a:r>
              <a:rPr lang="ru-RU" dirty="0">
                <a:cs typeface="Times New Roman" pitchFamily="18" charset="0"/>
              </a:rPr>
              <a:t>, ЖИТС-</a:t>
            </a:r>
            <a:r>
              <a:rPr lang="ru-RU" dirty="0" err="1">
                <a:cs typeface="Times New Roman" pitchFamily="18" charset="0"/>
              </a:rPr>
              <a:t>қа</a:t>
            </a:r>
            <a:r>
              <a:rPr lang="ru-RU" dirty="0">
                <a:cs typeface="Times New Roman" pitchFamily="18" charset="0"/>
              </a:rPr>
              <a:t> 1983 ж. </a:t>
            </a:r>
            <a:r>
              <a:rPr lang="ru-RU" dirty="0" err="1">
                <a:cs typeface="Times New Roman" pitchFamily="18" charset="0"/>
              </a:rPr>
              <a:t>жүрекке</a:t>
            </a:r>
            <a:r>
              <a:rPr lang="ru-RU" dirty="0">
                <a:cs typeface="Times New Roman" pitchFamily="18" charset="0"/>
              </a:rPr>
              <a:t> операция </a:t>
            </a:r>
            <a:r>
              <a:rPr lang="ru-RU" dirty="0" err="1">
                <a:cs typeface="Times New Roman" pitchFamily="18" charset="0"/>
              </a:rPr>
              <a:t>жасаған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кезде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ұшыраған</a:t>
            </a:r>
            <a:r>
              <a:rPr lang="ru-RU" dirty="0">
                <a:cs typeface="Times New Roman" pitchFamily="18" charset="0"/>
              </a:rPr>
              <a:t>) </a:t>
            </a:r>
            <a:r>
              <a:rPr lang="ru-RU" dirty="0" err="1">
                <a:cs typeface="Times New Roman" pitchFamily="18" charset="0"/>
              </a:rPr>
              <a:t>қайтыс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болды</a:t>
            </a:r>
            <a:r>
              <a:rPr lang="ru-RU" dirty="0">
                <a:cs typeface="Times New Roman" pitchFamily="18" charset="0"/>
              </a:rPr>
              <a:t>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b="1" smtClean="0"/>
              <a:t>Кітаптары</a:t>
            </a:r>
            <a:r>
              <a:rPr lang="ru-RU" smtClean="0"/>
              <a:t>[</a:t>
            </a:r>
            <a:r>
              <a:rPr lang="ru-RU" smtClean="0">
                <a:hlinkClick r:id="rId2" tooltip="Бөлімді өңдеу: Кітаптары"/>
              </a:rPr>
              <a:t>өңдеу</a:t>
            </a:r>
            <a:r>
              <a:rPr lang="ru-RU" smtClean="0"/>
              <a:t>]</a:t>
            </a:r>
            <a:endParaRPr lang="ru-RU" b="1" smtClean="0"/>
          </a:p>
          <a:p>
            <a:r>
              <a:rPr lang="ru-RU" smtClean="0"/>
              <a:t>Нейтрино - 1966</a:t>
            </a:r>
          </a:p>
          <a:p>
            <a:r>
              <a:rPr lang="ru-RU" smtClean="0"/>
              <a:t>Пайдалы қағаздар - 1966</a:t>
            </a:r>
          </a:p>
          <a:p>
            <a:r>
              <a:rPr lang="ru-RU" smtClean="0"/>
              <a:t>Вестада қалғандар - 1939</a:t>
            </a:r>
          </a:p>
          <a:p>
            <a:r>
              <a:rPr lang="ru-RU" smtClean="0"/>
              <a:t>Мен - робот - 1950</a:t>
            </a:r>
          </a:p>
          <a:p>
            <a:r>
              <a:rPr lang="ru-RU" smtClean="0"/>
              <a:t>Мәңгілік соңы - 1955</a:t>
            </a:r>
          </a:p>
          <a:p>
            <a:r>
              <a:rPr lang="ru-RU" smtClean="0"/>
              <a:t>Қалыптасу -1966</a:t>
            </a:r>
          </a:p>
          <a:p>
            <a:r>
              <a:rPr lang="ru-RU" smtClean="0"/>
              <a:t>Екіжүз жасты адам - 1977</a:t>
            </a:r>
          </a:p>
          <a:p>
            <a:r>
              <a:rPr lang="ru-RU" smtClean="0"/>
              <a:t>Биоэнергетика, астрономия, физиология, математика, физика, химия жөніде жастарға арнап ғылыми-көпшілік жанрында жазған көп очерктері де бар</a:t>
            </a:r>
            <a:r>
              <a:rPr lang="ru-RU" baseline="30000" smtClean="0">
                <a:hlinkClick r:id="rId3"/>
              </a:rPr>
              <a:t>[6]</a:t>
            </a:r>
            <a:r>
              <a:rPr lang="ru-RU" smtClean="0"/>
              <a:t>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Объект 3"/>
          <p:cNvPicPr>
            <a:picLocks noGrp="1"/>
          </p:cNvPicPr>
          <p:nvPr>
            <p:ph idx="1"/>
          </p:nvPr>
        </p:nvPicPr>
        <p:blipFill>
          <a:blip r:embed="rId2"/>
          <a:srcRect l="36282" t="11201" r="14693" b="11195"/>
          <a:stretch>
            <a:fillRect/>
          </a:stretch>
        </p:blipFill>
        <p:spPr>
          <a:xfrm>
            <a:off x="250825" y="3644900"/>
            <a:ext cx="3406775" cy="3057525"/>
          </a:xfrm>
        </p:spPr>
      </p:pic>
      <p:pic>
        <p:nvPicPr>
          <p:cNvPr id="17410" name="Рисунок 4"/>
          <p:cNvPicPr>
            <a:picLocks noChangeAspect="1" noChangeArrowheads="1"/>
          </p:cNvPicPr>
          <p:nvPr/>
        </p:nvPicPr>
        <p:blipFill>
          <a:blip r:embed="rId3"/>
          <a:srcRect l="36218" t="11401" r="14583" b="11346"/>
          <a:stretch>
            <a:fillRect/>
          </a:stretch>
        </p:blipFill>
        <p:spPr bwMode="auto">
          <a:xfrm>
            <a:off x="5435600" y="3789363"/>
            <a:ext cx="33845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5"/>
          <p:cNvPicPr>
            <a:picLocks noChangeAspect="1" noChangeArrowheads="1"/>
          </p:cNvPicPr>
          <p:nvPr/>
        </p:nvPicPr>
        <p:blipFill>
          <a:blip r:embed="rId4"/>
          <a:srcRect l="36539" t="11118" r="14743" b="10490"/>
          <a:stretch>
            <a:fillRect/>
          </a:stretch>
        </p:blipFill>
        <p:spPr bwMode="auto">
          <a:xfrm>
            <a:off x="3203575" y="1557338"/>
            <a:ext cx="28956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6"/>
          <p:cNvSpPr txBox="1">
            <a:spLocks noChangeArrowheads="1"/>
          </p:cNvSpPr>
          <p:nvPr/>
        </p:nvSpPr>
        <p:spPr bwMode="auto">
          <a:xfrm>
            <a:off x="427038" y="404813"/>
            <a:ext cx="80200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sz="2800">
                <a:latin typeface="Times New Roman" pitchFamily="18" charset="0"/>
                <a:cs typeface="Times New Roman" pitchFamily="18" charset="0"/>
              </a:rPr>
              <a:t>Ақылды роботтардан пайда көру немесе зиян шегу</a:t>
            </a:r>
          </a:p>
          <a:p>
            <a:r>
              <a:rPr lang="kk-KZ" sz="2800">
                <a:latin typeface="Times New Roman" pitchFamily="18" charset="0"/>
                <a:cs typeface="Times New Roman" pitchFamily="18" charset="0"/>
              </a:rPr>
              <a:t> адамдардың өзіне байланысты</a:t>
            </a:r>
          </a:p>
          <a:p>
            <a:pPr algn="r"/>
            <a:r>
              <a:rPr lang="kk-KZ" sz="2800">
                <a:latin typeface="Times New Roman" pitchFamily="18" charset="0"/>
                <a:cs typeface="Times New Roman" pitchFamily="18" charset="0"/>
              </a:rPr>
              <a:t>Айзек Азимов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Объект 3"/>
          <p:cNvPicPr>
            <a:picLocks noGrp="1"/>
          </p:cNvPicPr>
          <p:nvPr>
            <p:ph idx="1"/>
          </p:nvPr>
        </p:nvPicPr>
        <p:blipFill>
          <a:blip r:embed="rId2"/>
          <a:srcRect l="26337" t="13208" r="26749" b="15427"/>
          <a:stretch>
            <a:fillRect/>
          </a:stretch>
        </p:blipFill>
        <p:spPr>
          <a:xfrm>
            <a:off x="1979613" y="2205038"/>
            <a:ext cx="5548312" cy="3984625"/>
          </a:xfrm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268538" y="0"/>
            <a:ext cx="4252912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kk-KZ">
                <a:hlinkClick r:id="rId3"/>
              </a:rPr>
              <a:t>https://www.litres.ru/ayzek-azimov/ya-robot/chitat-onlayn/</a:t>
            </a:r>
            <a:endParaRPr lang="kk-KZ">
              <a:hlinkClick r:id="rId4"/>
            </a:endParaRPr>
          </a:p>
          <a:p>
            <a:pPr algn="ctr"/>
            <a:r>
              <a:rPr lang="kk-KZ">
                <a:hlinkClick r:id="rId4"/>
              </a:rPr>
              <a:t>https://bilimland.kz/ru/subject/kazah-tili/9-synyp/ajzek-azimov-men-robotpyn?mid=752aa870-263a-11ea-8ad4-a559a83a5dfb</a:t>
            </a:r>
            <a:r>
              <a:rPr lang="ru-RU"/>
              <a:t>  </a:t>
            </a:r>
          </a:p>
          <a:p>
            <a:pPr algn="ctr"/>
            <a:r>
              <a:rPr lang="ru-RU"/>
              <a:t> </a:t>
            </a:r>
            <a:r>
              <a:rPr lang="ru-RU" sz="2800" b="1">
                <a:latin typeface="Times New Roman" pitchFamily="18" charset="0"/>
              </a:rPr>
              <a:t>Мәтінмен жұмыс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kk-KZ" dirty="0" smtClean="0"/>
              <a:t>Үйге:</a:t>
            </a:r>
            <a:endParaRPr lang="ru-RU" dirty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k-KZ" i="1" u="sng" smtClean="0"/>
              <a:t>«Маған ұнаған фантастикалық фильм» шағын эссе жазу</a:t>
            </a:r>
            <a:r>
              <a:rPr lang="ru-RU" smtClean="0"/>
              <a:t>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54</TotalTime>
  <Words>195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Times New Roman</vt:lpstr>
      <vt:lpstr>Arial</vt:lpstr>
      <vt:lpstr>Wingdings 2</vt:lpstr>
      <vt:lpstr>Wingdings</vt:lpstr>
      <vt:lpstr>Wingdings 3</vt:lpstr>
      <vt:lpstr>Calibri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Тақырыбы: Айзек Азимов «Мен роботпын» Мақсаты: 9.2.4.1  шығарманың идеясы мен мазмұнына байланысты «автордың ойын» бағалау</dc:title>
  <dc:creator>User</dc:creator>
  <cp:lastModifiedBy>user</cp:lastModifiedBy>
  <cp:revision>7</cp:revision>
  <dcterms:created xsi:type="dcterms:W3CDTF">2020-03-31T03:49:03Z</dcterms:created>
  <dcterms:modified xsi:type="dcterms:W3CDTF">2020-05-14T09:00:16Z</dcterms:modified>
</cp:coreProperties>
</file>